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handoutMasterIdLst>
    <p:handoutMasterId r:id="rId34"/>
  </p:handoutMasterIdLst>
  <p:sldIdLst>
    <p:sldId id="383" r:id="rId2"/>
    <p:sldId id="610" r:id="rId3"/>
    <p:sldId id="606" r:id="rId4"/>
    <p:sldId id="628" r:id="rId5"/>
    <p:sldId id="567" r:id="rId6"/>
    <p:sldId id="613" r:id="rId7"/>
    <p:sldId id="629" r:id="rId8"/>
    <p:sldId id="381" r:id="rId9"/>
    <p:sldId id="603" r:id="rId10"/>
    <p:sldId id="584" r:id="rId11"/>
    <p:sldId id="630" r:id="rId12"/>
    <p:sldId id="596" r:id="rId13"/>
    <p:sldId id="597" r:id="rId14"/>
    <p:sldId id="598" r:id="rId15"/>
    <p:sldId id="589" r:id="rId16"/>
    <p:sldId id="599" r:id="rId17"/>
    <p:sldId id="386" r:id="rId18"/>
    <p:sldId id="607" r:id="rId19"/>
    <p:sldId id="614" r:id="rId20"/>
    <p:sldId id="615" r:id="rId21"/>
    <p:sldId id="616" r:id="rId22"/>
    <p:sldId id="618" r:id="rId23"/>
    <p:sldId id="619" r:id="rId24"/>
    <p:sldId id="621" r:id="rId25"/>
    <p:sldId id="622" r:id="rId26"/>
    <p:sldId id="623" r:id="rId27"/>
    <p:sldId id="624" r:id="rId28"/>
    <p:sldId id="625" r:id="rId29"/>
    <p:sldId id="626" r:id="rId30"/>
    <p:sldId id="627" r:id="rId31"/>
    <p:sldId id="585" r:id="rId32"/>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14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FAC"/>
    <a:srgbClr val="1507E7"/>
    <a:srgbClr val="030000"/>
    <a:srgbClr val="0F19FF"/>
    <a:srgbClr val="D285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4" autoAdjust="0"/>
    <p:restoredTop sz="94328"/>
  </p:normalViewPr>
  <p:slideViewPr>
    <p:cSldViewPr snapToObjects="1">
      <p:cViewPr varScale="1">
        <p:scale>
          <a:sx n="109" d="100"/>
          <a:sy n="109" d="100"/>
        </p:scale>
        <p:origin x="408" y="192"/>
      </p:cViewPr>
      <p:guideLst>
        <p:guide orient="horz" pos="2160"/>
        <p:guide pos="1487"/>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3" d="100"/>
          <a:sy n="83" d="100"/>
        </p:scale>
        <p:origin x="-236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D27B758E-380E-674B-8C4E-3220F752DC53}" type="datetime1">
              <a:rPr lang="en-US"/>
              <a:pPr>
                <a:defRPr/>
              </a:pPr>
              <a:t>5/25/22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89113BDF-1167-BD47-91D1-EF74F2BB9B2F}" type="slidenum">
              <a:rPr lang="en-US"/>
              <a:pPr>
                <a:defRPr/>
              </a:pPr>
              <a:t>‹#›</a:t>
            </a:fld>
            <a:endParaRPr lang="en-US"/>
          </a:p>
        </p:txBody>
      </p:sp>
    </p:spTree>
    <p:extLst>
      <p:ext uri="{BB962C8B-B14F-4D97-AF65-F5344CB8AC3E}">
        <p14:creationId xmlns:p14="http://schemas.microsoft.com/office/powerpoint/2010/main" val="31688133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9559656-7EB7-5F48-B1AB-5E67AEF6F7F9}" type="datetime1">
              <a:rPr lang="en-US"/>
              <a:pPr>
                <a:defRPr/>
              </a:pPr>
              <a:t>5/25/22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1DDE2622-EEE1-744B-9958-F765315E4C45}" type="slidenum">
              <a:rPr lang="en-US"/>
              <a:pPr>
                <a:defRPr/>
              </a:pPr>
              <a:t>‹#›</a:t>
            </a:fld>
            <a:endParaRPr lang="en-US"/>
          </a:p>
        </p:txBody>
      </p:sp>
    </p:spTree>
    <p:extLst>
      <p:ext uri="{BB962C8B-B14F-4D97-AF65-F5344CB8AC3E}">
        <p14:creationId xmlns:p14="http://schemas.microsoft.com/office/powerpoint/2010/main" val="168262555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DDE2622-EEE1-744B-9958-F765315E4C45}" type="slidenum">
              <a:rPr lang="en-US" smtClean="0"/>
              <a:pPr>
                <a:defRPr/>
              </a:pPr>
              <a:t>25</a:t>
            </a:fld>
            <a:endParaRPr lang="en-US"/>
          </a:p>
        </p:txBody>
      </p:sp>
    </p:spTree>
    <p:extLst>
      <p:ext uri="{BB962C8B-B14F-4D97-AF65-F5344CB8AC3E}">
        <p14:creationId xmlns:p14="http://schemas.microsoft.com/office/powerpoint/2010/main" val="1957478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p:nvSpPr>
        <p:spPr>
          <a:xfrm>
            <a:off x="1328738" y="1295400"/>
            <a:ext cx="7815262" cy="4149725"/>
          </a:xfrm>
          <a:prstGeom prst="rect">
            <a:avLst/>
          </a:prstGeom>
          <a:ln w="3175">
            <a:solidFill>
              <a:schemeClr val="bg1"/>
            </a:solidFill>
          </a:ln>
          <a:effectLst>
            <a:outerShdw blurRad="63500" sx="100500" sy="100500" algn="ctr" rotWithShape="0">
              <a:prstClr val="black">
                <a:alpha val="50000"/>
              </a:prstClr>
            </a:outerShdw>
          </a:effectLst>
        </p:spPr>
        <p:txBody>
          <a:bodyPr>
            <a:normAutofit/>
          </a:bodyPr>
          <a:lstStyle/>
          <a:p>
            <a:pPr algn="ctr" defTabSz="914400">
              <a:spcBef>
                <a:spcPts val="2000"/>
              </a:spcBef>
              <a:buClr>
                <a:srgbClr val="6FB7D7"/>
              </a:buClr>
              <a:buSzPct val="110000"/>
              <a:buFont typeface="Wingdings 2" charset="0"/>
              <a:buNone/>
              <a:defRPr/>
            </a:pPr>
            <a:endParaRPr lang="en-US" sz="3200" dirty="0">
              <a:solidFill>
                <a:srgbClr val="595959"/>
              </a:solidFill>
              <a:latin typeface="News Gothic MT" charset="0"/>
            </a:endParaRPr>
          </a:p>
        </p:txBody>
      </p:sp>
      <p:sp>
        <p:nvSpPr>
          <p:cNvPr id="3" name="Subtitle 2"/>
          <p:cNvSpPr>
            <a:spLocks noGrp="1"/>
          </p:cNvSpPr>
          <p:nvPr>
            <p:ph type="subTitle" idx="1"/>
          </p:nvPr>
        </p:nvSpPr>
        <p:spPr>
          <a:xfrm>
            <a:off x="1322921" y="3299012"/>
            <a:ext cx="6498159" cy="916641"/>
          </a:xfrm>
        </p:spPr>
        <p:txBody>
          <a:bodyPr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5" name="Date Placeholder 3"/>
          <p:cNvSpPr>
            <a:spLocks noGrp="1"/>
          </p:cNvSpPr>
          <p:nvPr>
            <p:ph type="dt" sz="half" idx="10"/>
          </p:nvPr>
        </p:nvSpPr>
        <p:spPr/>
        <p:txBody>
          <a:bodyPr/>
          <a:lstStyle>
            <a:lvl1pPr>
              <a:defRPr/>
            </a:lvl1pPr>
          </a:lstStyle>
          <a:p>
            <a:pPr>
              <a:defRPr/>
            </a:pPr>
            <a:r>
              <a:rPr lang="en-AU" dirty="0"/>
              <a:t>Anh </a:t>
            </a:r>
            <a:r>
              <a:rPr lang="en-AU" dirty="0" err="1"/>
              <a:t>Vio</a:t>
            </a:r>
            <a:r>
              <a:rPr lang="en-AU" dirty="0"/>
              <a:t>    </a:t>
            </a:r>
            <a:fld id="{34199234-A25A-904C-9B74-56A4A07707A6}" type="datetime4">
              <a:rPr lang="en-AU" smtClean="0"/>
              <a:t>25 May 2022</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COMP20007.Workshop</a:t>
            </a:r>
          </a:p>
        </p:txBody>
      </p:sp>
      <p:sp>
        <p:nvSpPr>
          <p:cNvPr id="7" name="Slide Number Placeholder 5"/>
          <p:cNvSpPr>
            <a:spLocks noGrp="1"/>
          </p:cNvSpPr>
          <p:nvPr>
            <p:ph type="sldNum" sz="quarter" idx="12"/>
          </p:nvPr>
        </p:nvSpPr>
        <p:spPr/>
        <p:txBody>
          <a:bodyPr/>
          <a:lstStyle>
            <a:lvl1pPr>
              <a:defRPr/>
            </a:lvl1pPr>
          </a:lstStyle>
          <a:p>
            <a:pPr>
              <a:defRPr/>
            </a:pPr>
            <a:fld id="{5244906F-796F-DF40-BE2B-4D01E12B57F1}" type="slidenum">
              <a:rPr lang="en-US"/>
              <a:pPr>
                <a:defRPr/>
              </a:pPr>
              <a:t>‹#›</a:t>
            </a:fld>
            <a:endParaRPr lang="en-US"/>
          </a:p>
        </p:txBody>
      </p:sp>
    </p:spTree>
    <p:extLst>
      <p:ext uri="{BB962C8B-B14F-4D97-AF65-F5344CB8AC3E}">
        <p14:creationId xmlns:p14="http://schemas.microsoft.com/office/powerpoint/2010/main" val="97624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920750"/>
          </a:xfrm>
        </p:spPr>
        <p:txBody>
          <a:bodyPr/>
          <a:lstStyle>
            <a:lvl1pPr>
              <a:defRPr b="1" cap="none" spc="0">
                <a:ln w="1905"/>
                <a:solidFill>
                  <a:srgbClr val="1507E7"/>
                </a:solidFill>
                <a:effectLst>
                  <a:innerShdw blurRad="69850" dist="43180" dir="5400000">
                    <a:srgbClr val="000000">
                      <a:alpha val="65000"/>
                    </a:srgbClr>
                  </a:innerShdw>
                </a:effectLst>
              </a:defRPr>
            </a:lvl1pPr>
          </a:lstStyle>
          <a:p>
            <a:r>
              <a:rPr lang="en-US" dirty="0"/>
              <a:t>Click to edit Master title style</a:t>
            </a:r>
            <a:endParaRPr dirty="0"/>
          </a:p>
        </p:txBody>
      </p:sp>
      <p:sp>
        <p:nvSpPr>
          <p:cNvPr id="3" name="Content Placeholder 2"/>
          <p:cNvSpPr>
            <a:spLocks noGrp="1"/>
          </p:cNvSpPr>
          <p:nvPr>
            <p:ph idx="1"/>
          </p:nvPr>
        </p:nvSpPr>
        <p:spPr>
          <a:xfrm>
            <a:off x="265113" y="1143000"/>
            <a:ext cx="8623300" cy="4800600"/>
          </a:xfrm>
        </p:spPr>
        <p:txBody>
          <a:bodyPr/>
          <a:lstStyle>
            <a:lvl1pPr>
              <a:defRPr sz="2800" b="0" cap="none" spc="0">
                <a:ln w="1905"/>
                <a:solidFill>
                  <a:schemeClr val="tx1"/>
                </a:solidFill>
                <a:effectLst>
                  <a:innerShdw blurRad="69850" dist="43180" dir="5400000">
                    <a:srgbClr val="000000">
                      <a:alpha val="65000"/>
                    </a:srgbClr>
                  </a:innerShdw>
                </a:effectLst>
              </a:defRPr>
            </a:lvl1pPr>
            <a:lvl2pPr>
              <a:defRPr sz="2400" b="0" cap="none" spc="0">
                <a:ln w="1905"/>
                <a:solidFill>
                  <a:schemeClr val="tx1"/>
                </a:solidFill>
                <a:effectLst>
                  <a:innerShdw blurRad="69850" dist="43180" dir="5400000">
                    <a:srgbClr val="000000">
                      <a:alpha val="65000"/>
                    </a:srgbClr>
                  </a:innerShdw>
                </a:effectLst>
              </a:defRPr>
            </a:lvl2pPr>
            <a:lvl3pPr>
              <a:defRPr sz="2400" b="0" cap="none" spc="0">
                <a:ln w="1905"/>
                <a:solidFill>
                  <a:schemeClr val="tx1"/>
                </a:solidFill>
                <a:effectLst>
                  <a:innerShdw blurRad="69850" dist="43180" dir="5400000">
                    <a:srgbClr val="000000">
                      <a:alpha val="65000"/>
                    </a:srgbClr>
                  </a:innerShdw>
                </a:effectLst>
              </a:defRPr>
            </a:lvl3pPr>
            <a:lvl4pPr>
              <a:defRPr sz="2000" b="0" cap="none" spc="0">
                <a:ln w="1905"/>
                <a:solidFill>
                  <a:schemeClr val="tx1"/>
                </a:solidFill>
                <a:effectLst>
                  <a:innerShdw blurRad="69850" dist="43180" dir="5400000">
                    <a:srgbClr val="000000">
                      <a:alpha val="65000"/>
                    </a:srgbClr>
                  </a:innerShdw>
                </a:effectLst>
              </a:defRPr>
            </a:lvl4pPr>
            <a:lvl5pPr>
              <a:defRPr sz="2000" b="0" cap="none" spc="0">
                <a:ln w="1905"/>
                <a:solidFill>
                  <a:schemeClr val="tx1"/>
                </a:solidFill>
                <a:effectLst>
                  <a:innerShdw blurRad="69850" dist="43180" dir="5400000">
                    <a:srgbClr val="000000">
                      <a:alpha val="65000"/>
                    </a:srgbClr>
                  </a:inn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a:xfrm>
            <a:off x="5346700" y="6275388"/>
            <a:ext cx="2184400" cy="365125"/>
          </a:xfrm>
        </p:spPr>
        <p:txBody>
          <a:bodyPr/>
          <a:lstStyle>
            <a:lvl1pPr>
              <a:defRPr/>
            </a:lvl1pPr>
          </a:lstStyle>
          <a:p>
            <a:pPr>
              <a:defRPr/>
            </a:pPr>
            <a:r>
              <a:rPr lang="en-AU" dirty="0"/>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COMP20007.Worshop</a:t>
            </a:r>
          </a:p>
        </p:txBody>
      </p:sp>
      <p:sp>
        <p:nvSpPr>
          <p:cNvPr id="6" name="Slide Number Placeholder 5"/>
          <p:cNvSpPr>
            <a:spLocks noGrp="1"/>
          </p:cNvSpPr>
          <p:nvPr>
            <p:ph type="sldNum" sz="quarter" idx="12"/>
          </p:nvPr>
        </p:nvSpPr>
        <p:spPr/>
        <p:txBody>
          <a:bodyPr/>
          <a:lstStyle>
            <a:lvl1pPr>
              <a:defRPr/>
            </a:lvl1pPr>
          </a:lstStyle>
          <a:p>
            <a:pPr>
              <a:defRPr/>
            </a:pPr>
            <a:fld id="{F9610808-8E44-6F46-B441-732A53FE435D}" type="slidenum">
              <a:rPr lang="en-US"/>
              <a:pPr>
                <a:defRPr/>
              </a:pPr>
              <a:t>‹#›</a:t>
            </a:fld>
            <a:endParaRPr lang="en-US" dirty="0"/>
          </a:p>
        </p:txBody>
      </p:sp>
    </p:spTree>
    <p:extLst>
      <p:ext uri="{BB962C8B-B14F-4D97-AF65-F5344CB8AC3E}">
        <p14:creationId xmlns:p14="http://schemas.microsoft.com/office/powerpoint/2010/main" val="18578717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9275" y="107950"/>
            <a:ext cx="8042275" cy="882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 </a:t>
            </a:r>
          </a:p>
        </p:txBody>
      </p:sp>
      <p:sp>
        <p:nvSpPr>
          <p:cNvPr id="1027" name="Text Placeholder 2"/>
          <p:cNvSpPr>
            <a:spLocks noGrp="1"/>
          </p:cNvSpPr>
          <p:nvPr>
            <p:ph type="body" idx="1"/>
          </p:nvPr>
        </p:nvSpPr>
        <p:spPr bwMode="auto">
          <a:xfrm>
            <a:off x="549275" y="1244600"/>
            <a:ext cx="8042275" cy="469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29275" y="62753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bg1"/>
                </a:solidFill>
              </a:defRPr>
            </a:lvl1pPr>
          </a:lstStyle>
          <a:p>
            <a:pPr>
              <a:defRPr/>
            </a:pPr>
            <a:r>
              <a:rPr lang="en-AU" dirty="0"/>
              <a:t>Anh Vo    </a:t>
            </a:r>
            <a:fld id="{C36B4625-443B-BA4A-9C4D-9655F853EDD2}" type="datetime4">
              <a:rPr lang="en-AU" smtClean="0"/>
              <a:t>25 May 2022</a:t>
            </a:fld>
            <a:endParaRPr lang="en-US" dirty="0"/>
          </a:p>
        </p:txBody>
      </p:sp>
      <p:sp>
        <p:nvSpPr>
          <p:cNvPr id="5" name="Footer Placeholder 4"/>
          <p:cNvSpPr>
            <a:spLocks noGrp="1"/>
          </p:cNvSpPr>
          <p:nvPr>
            <p:ph type="ftr" sz="quarter" idx="3"/>
          </p:nvPr>
        </p:nvSpPr>
        <p:spPr>
          <a:xfrm>
            <a:off x="293688" y="6275388"/>
            <a:ext cx="4840287" cy="365125"/>
          </a:xfrm>
          <a:prstGeom prst="rect">
            <a:avLst/>
          </a:prstGeom>
        </p:spPr>
        <p:txBody>
          <a:bodyPr vert="horz" lIns="91440" tIns="45720" rIns="91440" bIns="45720" rtlCol="0" anchor="ctr"/>
          <a:lstStyle>
            <a:lvl1pPr algn="l">
              <a:defRPr sz="1200">
                <a:solidFill>
                  <a:schemeClr val="bg1"/>
                </a:solidFill>
                <a:ea typeface="ＭＳ Ｐゴシック" charset="0"/>
                <a:cs typeface="ＭＳ Ｐゴシック" charset="0"/>
              </a:defRPr>
            </a:lvl1pPr>
          </a:lstStyle>
          <a:p>
            <a:pPr>
              <a:defRPr/>
            </a:pPr>
            <a:r>
              <a:rPr lang="en-US" dirty="0"/>
              <a:t>COMP20007.Workshop</a:t>
            </a:r>
          </a:p>
        </p:txBody>
      </p:sp>
      <p:sp>
        <p:nvSpPr>
          <p:cNvPr id="6" name="Slide Number Placeholder 5"/>
          <p:cNvSpPr>
            <a:spLocks noGrp="1"/>
          </p:cNvSpPr>
          <p:nvPr>
            <p:ph type="sldNum" sz="quarter" idx="4"/>
          </p:nvPr>
        </p:nvSpPr>
        <p:spPr>
          <a:xfrm>
            <a:off x="7897813" y="6275388"/>
            <a:ext cx="990600" cy="365125"/>
          </a:xfrm>
          <a:prstGeom prst="rect">
            <a:avLst/>
          </a:prstGeom>
        </p:spPr>
        <p:txBody>
          <a:bodyPr vert="horz" wrap="square" lIns="91440" tIns="45720" rIns="91440" bIns="45720" numCol="1" anchor="ctr" anchorCtr="0" compatLnSpc="1">
            <a:prstTxWarp prst="textNoShape">
              <a:avLst/>
            </a:prstTxWarp>
          </a:bodyPr>
          <a:lstStyle>
            <a:lvl1pPr algn="r">
              <a:defRPr sz="3600">
                <a:solidFill>
                  <a:schemeClr val="bg1"/>
                </a:solidFill>
              </a:defRPr>
            </a:lvl1pPr>
          </a:lstStyle>
          <a:p>
            <a:pPr>
              <a:defRPr/>
            </a:pPr>
            <a:fld id="{277A591D-BE1D-B04A-BB41-513A4B216AC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88" r:id="rId1"/>
    <p:sldLayoutId id="2147483889" r:id="rId2"/>
  </p:sldLayoutIdLst>
  <p:hf hdr="0"/>
  <p:txStyles>
    <p:titleStyle>
      <a:lvl1pPr algn="ctr" rtl="0" eaLnBrk="0" fontAlgn="base" hangingPunct="0">
        <a:spcBef>
          <a:spcPct val="0"/>
        </a:spcBef>
        <a:spcAft>
          <a:spcPct val="0"/>
        </a:spcAft>
        <a:defRPr sz="3200" b="1" kern="1200">
          <a:ln w="1905"/>
          <a:solidFill>
            <a:srgbClr val="1507E7"/>
          </a:solidFill>
          <a:effectLst>
            <a:innerShdw blurRad="69850" dist="43180" dir="5400000">
              <a:srgbClr val="000000">
                <a:alpha val="65000"/>
              </a:srgbClr>
            </a:innerShdw>
          </a:effectLst>
          <a:latin typeface="+mj-lt"/>
          <a:ea typeface="ＭＳ Ｐゴシック" charset="0"/>
          <a:cs typeface="ＭＳ Ｐゴシック" charset="0"/>
        </a:defRPr>
      </a:lvl1pPr>
      <a:lvl2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2pPr>
      <a:lvl3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3pPr>
      <a:lvl4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4pPr>
      <a:lvl5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5pPr>
      <a:lvl6pPr marL="4572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6pPr>
      <a:lvl7pPr marL="9144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7pPr>
      <a:lvl8pPr marL="13716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8pPr>
      <a:lvl9pPr marL="18288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9pPr>
    </p:titleStyle>
    <p:bodyStyle>
      <a:lvl1pPr marL="349250" indent="-349250" algn="l" rtl="0" eaLnBrk="0" fontAlgn="base" hangingPunct="0">
        <a:spcBef>
          <a:spcPts val="2000"/>
        </a:spcBef>
        <a:spcAft>
          <a:spcPct val="0"/>
        </a:spcAft>
        <a:buClr>
          <a:srgbClr val="6FB7D7"/>
        </a:buClr>
        <a:buSzPct val="110000"/>
        <a:buFont typeface="Wingdings 2" charset="0"/>
        <a:buChar char=""/>
        <a:defRPr sz="28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1pPr>
      <a:lvl2pPr marL="685800" indent="-336550" algn="l" rtl="0" eaLnBrk="0" fontAlgn="base" hangingPunct="0">
        <a:spcBef>
          <a:spcPts val="600"/>
        </a:spcBef>
        <a:spcAft>
          <a:spcPct val="0"/>
        </a:spcAft>
        <a:buClr>
          <a:srgbClr val="215D77"/>
        </a:buClr>
        <a:buSzPct val="110000"/>
        <a:buFont typeface="Wingdings 2" charset="0"/>
        <a:buChar char=""/>
        <a:defRPr sz="24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2pPr>
      <a:lvl3pPr marL="968375" indent="-282575" algn="l" rtl="0" eaLnBrk="0" fontAlgn="base" hangingPunct="0">
        <a:spcBef>
          <a:spcPts val="600"/>
        </a:spcBef>
        <a:spcAft>
          <a:spcPct val="0"/>
        </a:spcAft>
        <a:buClr>
          <a:srgbClr val="6FB7D7"/>
        </a:buClr>
        <a:buSzPct val="110000"/>
        <a:buFont typeface="Wingdings 2" charset="0"/>
        <a:buChar char=""/>
        <a:defRPr sz="24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3pPr>
      <a:lvl4pPr marL="1263650" indent="-295275" algn="l" rtl="0" eaLnBrk="0" fontAlgn="base" hangingPunct="0">
        <a:spcBef>
          <a:spcPts val="600"/>
        </a:spcBef>
        <a:spcAft>
          <a:spcPct val="0"/>
        </a:spcAft>
        <a:buClr>
          <a:srgbClr val="215D77"/>
        </a:buClr>
        <a:buSzPct val="110000"/>
        <a:buFont typeface="Wingdings 2" charset="0"/>
        <a:buChar char=""/>
        <a:defRPr sz="20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4pPr>
      <a:lvl5pPr marL="1546225" indent="-282575" algn="l" rtl="0" eaLnBrk="0" fontAlgn="base" hangingPunct="0">
        <a:spcBef>
          <a:spcPts val="600"/>
        </a:spcBef>
        <a:spcAft>
          <a:spcPct val="0"/>
        </a:spcAft>
        <a:buClr>
          <a:srgbClr val="6FB7D7"/>
        </a:buClr>
        <a:buSzPct val="110000"/>
        <a:buFont typeface="Wingdings 2" charset="0"/>
        <a:buChar char=""/>
        <a:defRPr sz="20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265113" y="107950"/>
            <a:ext cx="8623300" cy="920750"/>
          </a:xfrm>
        </p:spPr>
        <p:txBody>
          <a:bodyPr/>
          <a:lstStyle/>
          <a:p>
            <a:pPr>
              <a:defRPr/>
            </a:pPr>
            <a:r>
              <a:rPr lang="en-US" dirty="0">
                <a:latin typeface="News Gothic MT" charset="0"/>
              </a:rPr>
              <a:t>COMP20007 Workshop Week 12</a:t>
            </a:r>
          </a:p>
        </p:txBody>
      </p:sp>
      <p:sp>
        <p:nvSpPr>
          <p:cNvPr id="6146"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1200" dirty="0">
                <a:solidFill>
                  <a:schemeClr val="bg1"/>
                </a:solidFill>
              </a:rPr>
              <a:t>Anh Vo    </a:t>
            </a:r>
            <a:fld id="{465B1516-81C4-524D-A0C2-C8A80DF0B22D}" type="datetime4">
              <a:rPr lang="en-AU" sz="1200" smtClean="0">
                <a:solidFill>
                  <a:schemeClr val="bg1"/>
                </a:solidFill>
              </a:rPr>
              <a:t>25 May 2022</a:t>
            </a:fld>
            <a:endParaRPr lang="en-US" sz="1200" dirty="0">
              <a:solidFill>
                <a:schemeClr val="bg1"/>
              </a:solidFill>
            </a:endParaRPr>
          </a:p>
        </p:txBody>
      </p:sp>
      <p:sp>
        <p:nvSpPr>
          <p:cNvPr id="6147"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solidFill>
                  <a:schemeClr val="bg1"/>
                </a:solidFill>
              </a:rPr>
              <a:t>COMP20007.Workshop</a:t>
            </a:r>
          </a:p>
        </p:txBody>
      </p:sp>
      <p:sp>
        <p:nvSpPr>
          <p:cNvPr id="614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722B83-05D9-2C4B-9F78-99A6C46D0F70}" type="slidenum">
              <a:rPr lang="en-US" sz="3600">
                <a:solidFill>
                  <a:schemeClr val="bg1"/>
                </a:solidFill>
              </a:rPr>
              <a:pPr eaLnBrk="1" hangingPunct="1"/>
              <a:t>1</a:t>
            </a:fld>
            <a:endParaRPr lang="en-US" sz="3600">
              <a:solidFill>
                <a:schemeClr val="bg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88984582"/>
              </p:ext>
            </p:extLst>
          </p:nvPr>
        </p:nvGraphicFramePr>
        <p:xfrm>
          <a:off x="265113" y="879793"/>
          <a:ext cx="8623300" cy="5760720"/>
        </p:xfrm>
        <a:graphic>
          <a:graphicData uri="http://schemas.openxmlformats.org/drawingml/2006/table">
            <a:tbl>
              <a:tblPr firstRow="1" bandRow="1">
                <a:tableStyleId>{D7AC3CCA-C797-4891-BE02-D94E43425B78}</a:tableStyleId>
              </a:tblPr>
              <a:tblGrid>
                <a:gridCol w="516408">
                  <a:extLst>
                    <a:ext uri="{9D8B030D-6E8A-4147-A177-3AD203B41FA5}">
                      <a16:colId xmlns:a16="http://schemas.microsoft.com/office/drawing/2014/main" val="20000"/>
                    </a:ext>
                  </a:extLst>
                </a:gridCol>
                <a:gridCol w="8106892">
                  <a:extLst>
                    <a:ext uri="{9D8B030D-6E8A-4147-A177-3AD203B41FA5}">
                      <a16:colId xmlns:a16="http://schemas.microsoft.com/office/drawing/2014/main" val="20001"/>
                    </a:ext>
                  </a:extLst>
                </a:gridCol>
              </a:tblGrid>
              <a:tr h="370840">
                <a:tc>
                  <a:txBody>
                    <a:bodyPr/>
                    <a:lstStyle/>
                    <a:p>
                      <a:pPr>
                        <a:spcBef>
                          <a:spcPts val="0"/>
                        </a:spcBef>
                      </a:pPr>
                      <a:r>
                        <a:rPr lang="en-US" sz="1800" dirty="0"/>
                        <a:t> </a:t>
                      </a:r>
                    </a:p>
                    <a:p>
                      <a:pPr>
                        <a:spcBef>
                          <a:spcPts val="1200"/>
                        </a:spcBef>
                      </a:pPr>
                      <a:r>
                        <a:rPr lang="en-US" sz="2400" b="1" dirty="0"/>
                        <a:t>1</a:t>
                      </a:r>
                    </a:p>
                    <a:p>
                      <a:pPr>
                        <a:spcBef>
                          <a:spcPts val="1200"/>
                        </a:spcBef>
                      </a:pPr>
                      <a:endParaRPr lang="en-US" sz="2400" b="1" dirty="0"/>
                    </a:p>
                    <a:p>
                      <a:pPr>
                        <a:spcBef>
                          <a:spcPts val="1200"/>
                        </a:spcBef>
                      </a:pPr>
                      <a:endParaRPr lang="en-US" sz="2400" b="1" dirty="0"/>
                    </a:p>
                    <a:p>
                      <a:pPr>
                        <a:spcBef>
                          <a:spcPts val="1200"/>
                        </a:spcBef>
                      </a:pPr>
                      <a:r>
                        <a:rPr lang="en-US" sz="2400" b="1" dirty="0"/>
                        <a:t>2</a:t>
                      </a:r>
                    </a:p>
                    <a:p>
                      <a:pPr>
                        <a:spcBef>
                          <a:spcPts val="1200"/>
                        </a:spcBef>
                      </a:pPr>
                      <a:endParaRPr lang="en-US" sz="2400" b="0" dirty="0"/>
                    </a:p>
                    <a:p>
                      <a:pPr>
                        <a:spcBef>
                          <a:spcPts val="1200"/>
                        </a:spcBef>
                      </a:pPr>
                      <a:endParaRPr lang="en-US" sz="2400" b="0" dirty="0"/>
                    </a:p>
                    <a:p>
                      <a:pPr>
                        <a:spcBef>
                          <a:spcPts val="1200"/>
                        </a:spcBef>
                      </a:pPr>
                      <a:r>
                        <a:rPr lang="en-US" sz="2400" b="0" dirty="0"/>
                        <a:t>3</a:t>
                      </a:r>
                    </a:p>
                    <a:p>
                      <a:pPr>
                        <a:spcBef>
                          <a:spcPts val="1200"/>
                        </a:spcBef>
                      </a:pPr>
                      <a:endParaRPr lang="en-US" sz="2400" b="0" dirty="0"/>
                    </a:p>
                    <a:p>
                      <a:pPr>
                        <a:spcBef>
                          <a:spcPts val="1200"/>
                        </a:spcBef>
                      </a:pPr>
                      <a:r>
                        <a:rPr lang="en-US" sz="2400" b="0" dirty="0"/>
                        <a:t>LAB</a:t>
                      </a:r>
                    </a:p>
                  </a:txBody>
                  <a:tcPr/>
                </a:tc>
                <a:tc>
                  <a:txBody>
                    <a:bodyPr/>
                    <a:lstStyle/>
                    <a:p>
                      <a:endParaRPr lang="en-US" dirty="0"/>
                    </a:p>
                    <a:p>
                      <a:pPr>
                        <a:spcBef>
                          <a:spcPts val="1200"/>
                        </a:spcBef>
                      </a:pPr>
                      <a:r>
                        <a:rPr lang="en-US" sz="2400" b="0" baseline="0" dirty="0"/>
                        <a:t>Discussion: Dynamic Programming</a:t>
                      </a:r>
                    </a:p>
                    <a:p>
                      <a:pPr>
                        <a:spcBef>
                          <a:spcPts val="1200"/>
                        </a:spcBef>
                      </a:pPr>
                      <a:r>
                        <a:rPr lang="en-US" sz="2400" b="0" baseline="0" dirty="0"/>
                        <a:t>Question 12.4</a:t>
                      </a:r>
                    </a:p>
                    <a:p>
                      <a:pPr>
                        <a:spcBef>
                          <a:spcPts val="1200"/>
                        </a:spcBef>
                      </a:pPr>
                      <a:endParaRPr lang="en-US" sz="2400" b="0" baseline="0" dirty="0"/>
                    </a:p>
                    <a:p>
                      <a:pPr>
                        <a:spcBef>
                          <a:spcPts val="1200"/>
                        </a:spcBef>
                      </a:pPr>
                      <a:r>
                        <a:rPr lang="en-US" sz="2400" b="0" baseline="0" dirty="0" err="1"/>
                        <a:t>Warshall’s</a:t>
                      </a:r>
                      <a:r>
                        <a:rPr lang="en-US" sz="2400" b="0" baseline="0" dirty="0"/>
                        <a:t> Algorithm: Questions 12.1 &amp; 12.2</a:t>
                      </a:r>
                    </a:p>
                    <a:p>
                      <a:pPr>
                        <a:spcBef>
                          <a:spcPts val="1200"/>
                        </a:spcBef>
                      </a:pPr>
                      <a:r>
                        <a:rPr lang="en-US" sz="2400" b="0" baseline="0" dirty="0"/>
                        <a:t>Floyd’s Algorithm: Question 12.3</a:t>
                      </a:r>
                    </a:p>
                    <a:p>
                      <a:pPr>
                        <a:spcBef>
                          <a:spcPts val="1200"/>
                        </a:spcBef>
                      </a:pPr>
                      <a:endParaRPr lang="en-US" sz="2400" b="0" baseline="0" dirty="0"/>
                    </a:p>
                    <a:p>
                      <a:pPr>
                        <a:spcBef>
                          <a:spcPts val="1200"/>
                        </a:spcBef>
                      </a:pPr>
                      <a:r>
                        <a:rPr lang="en-US" sz="2400" b="0" baseline="0" dirty="0"/>
                        <a:t>Revision with Q11.7 and Q12.5</a:t>
                      </a:r>
                    </a:p>
                    <a:p>
                      <a:pPr>
                        <a:spcBef>
                          <a:spcPts val="1200"/>
                        </a:spcBef>
                      </a:pPr>
                      <a:endParaRPr lang="en-US" sz="2400" b="0" baseline="0" dirty="0"/>
                    </a:p>
                    <a:p>
                      <a:pPr>
                        <a:spcBef>
                          <a:spcPts val="1200"/>
                        </a:spcBef>
                      </a:pPr>
                      <a:r>
                        <a:rPr lang="en-US" sz="2400" b="0" baseline="0" dirty="0"/>
                        <a:t>A2: questions on pseudocode format</a:t>
                      </a:r>
                    </a:p>
                    <a:p>
                      <a:pPr>
                        <a:spcBef>
                          <a:spcPts val="1200"/>
                        </a:spcBef>
                      </a:pPr>
                      <a:r>
                        <a:rPr lang="en-US" sz="2400" b="0" baseline="0" dirty="0"/>
                        <a:t>baked bean bundles (implementation)</a:t>
                      </a: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Baked Beans Bundles</a:t>
            </a:r>
          </a:p>
        </p:txBody>
      </p:sp>
      <p:sp>
        <p:nvSpPr>
          <p:cNvPr id="3" name="Content Placeholder 2"/>
          <p:cNvSpPr>
            <a:spLocks noGrp="1"/>
          </p:cNvSpPr>
          <p:nvPr>
            <p:ph idx="1"/>
          </p:nvPr>
        </p:nvSpPr>
        <p:spPr>
          <a:xfrm>
            <a:off x="107504" y="677342"/>
            <a:ext cx="9036496" cy="4800600"/>
          </a:xfrm>
        </p:spPr>
        <p:txBody>
          <a:bodyPr/>
          <a:lstStyle/>
          <a:p>
            <a:pPr marL="457200" indent="-457200">
              <a:spcBef>
                <a:spcPts val="0"/>
              </a:spcBef>
              <a:spcAft>
                <a:spcPts val="1200"/>
              </a:spcAft>
              <a:buAutoNum type="alphaLcParenBoth" startAt="2"/>
            </a:pPr>
            <a:r>
              <a:rPr lang="en-US" sz="1800" b="1" dirty="0">
                <a:effectLst/>
              </a:rPr>
              <a:t>Run the algorithm manually</a:t>
            </a: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r>
              <a:rPr lang="en-US" sz="1800" b="1" dirty="0">
                <a:effectLst/>
              </a:rPr>
              <a:t> Complexity = ?</a:t>
            </a:r>
          </a:p>
          <a:p>
            <a:pPr marL="0" indent="0">
              <a:spcBef>
                <a:spcPts val="0"/>
              </a:spcBef>
              <a:spcAft>
                <a:spcPts val="1200"/>
              </a:spcAft>
              <a:buNone/>
            </a:pPr>
            <a:r>
              <a:rPr lang="en-US" sz="1800" dirty="0">
                <a:effectLst/>
              </a:rPr>
              <a:t>Running time:</a:t>
            </a:r>
          </a:p>
          <a:p>
            <a:pPr marL="0" indent="0">
              <a:spcBef>
                <a:spcPts val="0"/>
              </a:spcBef>
              <a:spcAft>
                <a:spcPts val="1200"/>
              </a:spcAft>
              <a:buNone/>
            </a:pPr>
            <a:r>
              <a:rPr lang="en-US" sz="1800" dirty="0">
                <a:effectLst/>
              </a:rPr>
              <a:t>Space:</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2200" dirty="0">
              <a:effectLst/>
            </a:endParaRPr>
          </a:p>
          <a:p>
            <a:pPr marL="0" indent="0">
              <a:spcBef>
                <a:spcPts val="0"/>
              </a:spcBef>
              <a:spcAft>
                <a:spcPts val="1200"/>
              </a:spcAft>
              <a:buNone/>
            </a:pPr>
            <a:r>
              <a:rPr lang="en-US" sz="2200" dirty="0">
                <a:effectLst/>
              </a:rPr>
              <a:t>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10</a:t>
            </a:fld>
            <a:endParaRPr lang="en-US" dirty="0"/>
          </a:p>
        </p:txBody>
      </p:sp>
      <p:graphicFrame>
        <p:nvGraphicFramePr>
          <p:cNvPr id="8" name="Table 7">
            <a:extLst>
              <a:ext uri="{FF2B5EF4-FFF2-40B4-BE49-F238E27FC236}">
                <a16:creationId xmlns:a16="http://schemas.microsoft.com/office/drawing/2014/main" id="{74F8D816-96F7-1E45-B142-32A35BB3BAEF}"/>
              </a:ext>
            </a:extLst>
          </p:cNvPr>
          <p:cNvGraphicFramePr>
            <a:graphicFrameLocks noGrp="1"/>
          </p:cNvGraphicFramePr>
          <p:nvPr>
            <p:extLst>
              <p:ext uri="{D42A27DB-BD31-4B8C-83A1-F6EECF244321}">
                <p14:modId xmlns:p14="http://schemas.microsoft.com/office/powerpoint/2010/main" val="4241436968"/>
              </p:ext>
            </p:extLst>
          </p:nvPr>
        </p:nvGraphicFramePr>
        <p:xfrm>
          <a:off x="260351" y="2086814"/>
          <a:ext cx="8623297" cy="1112520"/>
        </p:xfrm>
        <a:graphic>
          <a:graphicData uri="http://schemas.openxmlformats.org/drawingml/2006/table">
            <a:tbl>
              <a:tblPr firstRow="1" bandRow="1">
                <a:tableStyleId>{69CF1AB2-1976-4502-BF36-3FF5EA218861}</a:tableStyleId>
              </a:tblPr>
              <a:tblGrid>
                <a:gridCol w="165630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88910">
                  <a:extLst>
                    <a:ext uri="{9D8B030D-6E8A-4147-A177-3AD203B41FA5}">
                      <a16:colId xmlns:a16="http://schemas.microsoft.com/office/drawing/2014/main" val="20002"/>
                    </a:ext>
                  </a:extLst>
                </a:gridCol>
                <a:gridCol w="735148">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cans w</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revenue F[w]</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r>
                        <a:rPr lang="en-US" dirty="0"/>
                        <a:t>bundle Bi, </a:t>
                      </a:r>
                      <a:r>
                        <a:rPr lang="en-US" dirty="0" err="1"/>
                        <a:t>i</a:t>
                      </a:r>
                      <a:r>
                        <a:rPr lang="en-US" dirty="0"/>
                        <a:t>=</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graphicFrame>
        <p:nvGraphicFramePr>
          <p:cNvPr id="10" name="Table 9">
            <a:extLst>
              <a:ext uri="{FF2B5EF4-FFF2-40B4-BE49-F238E27FC236}">
                <a16:creationId xmlns:a16="http://schemas.microsoft.com/office/drawing/2014/main" id="{39CBC223-D3D4-8DF4-A034-826BB02DAE65}"/>
              </a:ext>
            </a:extLst>
          </p:cNvPr>
          <p:cNvGraphicFramePr>
            <a:graphicFrameLocks noGrp="1"/>
          </p:cNvGraphicFramePr>
          <p:nvPr>
            <p:extLst>
              <p:ext uri="{D42A27DB-BD31-4B8C-83A1-F6EECF244321}">
                <p14:modId xmlns:p14="http://schemas.microsoft.com/office/powerpoint/2010/main" val="4272539446"/>
              </p:ext>
            </p:extLst>
          </p:nvPr>
        </p:nvGraphicFramePr>
        <p:xfrm>
          <a:off x="265114" y="1103948"/>
          <a:ext cx="8623299" cy="741680"/>
        </p:xfrm>
        <a:graphic>
          <a:graphicData uri="http://schemas.openxmlformats.org/drawingml/2006/table">
            <a:tbl>
              <a:tblPr firstRow="1" bandRow="1">
                <a:tableStyleId>{69CF1AB2-1976-4502-BF36-3FF5EA218861}</a:tableStyleId>
              </a:tblPr>
              <a:tblGrid>
                <a:gridCol w="1714599">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89702">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bundle size</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price $</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17</a:t>
                      </a:r>
                    </a:p>
                  </a:txBody>
                  <a:tcPr/>
                </a:tc>
                <a:tc>
                  <a:txBody>
                    <a:bodyPr/>
                    <a:lstStyle/>
                    <a:p>
                      <a:pPr algn="ctr"/>
                      <a:r>
                        <a:rPr lang="en-US" dirty="0"/>
                        <a:t>17</a:t>
                      </a:r>
                    </a:p>
                  </a:txBody>
                  <a:tcPr/>
                </a:tc>
                <a:tc>
                  <a:txBody>
                    <a:bodyPr/>
                    <a:lstStyle/>
                    <a:p>
                      <a:pPr algn="ctr"/>
                      <a:r>
                        <a:rPr lang="en-US" dirty="0"/>
                        <a:t>20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7984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2883-8C6C-C0A3-6C3E-080B1DEF0C43}"/>
              </a:ext>
            </a:extLst>
          </p:cNvPr>
          <p:cNvSpPr>
            <a:spLocks noGrp="1"/>
          </p:cNvSpPr>
          <p:nvPr>
            <p:ph type="title"/>
          </p:nvPr>
        </p:nvSpPr>
        <p:spPr/>
        <p:txBody>
          <a:bodyPr/>
          <a:lstStyle/>
          <a:p>
            <a:r>
              <a:rPr lang="en-US" dirty="0"/>
              <a:t>Notes on the bean bundles problem</a:t>
            </a:r>
          </a:p>
        </p:txBody>
      </p:sp>
      <p:sp>
        <p:nvSpPr>
          <p:cNvPr id="3" name="Content Placeholder 2">
            <a:extLst>
              <a:ext uri="{FF2B5EF4-FFF2-40B4-BE49-F238E27FC236}">
                <a16:creationId xmlns:a16="http://schemas.microsoft.com/office/drawing/2014/main" id="{B9092C66-2E30-16DC-6C1F-E6A28EB18F05}"/>
              </a:ext>
            </a:extLst>
          </p:cNvPr>
          <p:cNvSpPr>
            <a:spLocks noGrp="1"/>
          </p:cNvSpPr>
          <p:nvPr>
            <p:ph idx="1"/>
          </p:nvPr>
        </p:nvSpPr>
        <p:spPr/>
        <p:txBody>
          <a:bodyPr/>
          <a:lstStyle/>
          <a:p>
            <a:pPr marL="0" indent="0">
              <a:buNone/>
            </a:pPr>
            <a:r>
              <a:rPr lang="en-US" dirty="0"/>
              <a:t>The algorithm can be applied to a more general case:</a:t>
            </a:r>
          </a:p>
          <a:p>
            <a:pPr marL="0" indent="0">
              <a:buNone/>
            </a:pPr>
            <a:endParaRPr lang="en-US" dirty="0"/>
          </a:p>
          <a:p>
            <a:pPr marL="0" indent="0">
              <a:buNone/>
            </a:pPr>
            <a:r>
              <a:rPr lang="en-US" dirty="0"/>
              <a:t>  </a:t>
            </a:r>
          </a:p>
        </p:txBody>
      </p:sp>
      <p:sp>
        <p:nvSpPr>
          <p:cNvPr id="4" name="Date Placeholder 3">
            <a:extLst>
              <a:ext uri="{FF2B5EF4-FFF2-40B4-BE49-F238E27FC236}">
                <a16:creationId xmlns:a16="http://schemas.microsoft.com/office/drawing/2014/main" id="{5F823843-142A-E73A-48BD-C99A74FFD6D9}"/>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7BC72192-64FB-739D-6294-5C98D1C42C79}"/>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FC96A98E-467A-C89F-CFE9-B6E392173EE7}"/>
              </a:ext>
            </a:extLst>
          </p:cNvPr>
          <p:cNvSpPr>
            <a:spLocks noGrp="1"/>
          </p:cNvSpPr>
          <p:nvPr>
            <p:ph type="sldNum" sz="quarter" idx="12"/>
          </p:nvPr>
        </p:nvSpPr>
        <p:spPr/>
        <p:txBody>
          <a:bodyPr/>
          <a:lstStyle/>
          <a:p>
            <a:pPr>
              <a:defRPr/>
            </a:pPr>
            <a:fld id="{F9610808-8E44-6F46-B441-732A53FE435D}" type="slidenum">
              <a:rPr lang="en-US" smtClean="0"/>
              <a:pPr>
                <a:defRPr/>
              </a:pPr>
              <a:t>11</a:t>
            </a:fld>
            <a:endParaRPr lang="en-US" dirty="0"/>
          </a:p>
        </p:txBody>
      </p:sp>
      <p:graphicFrame>
        <p:nvGraphicFramePr>
          <p:cNvPr id="7" name="Table 6">
            <a:extLst>
              <a:ext uri="{FF2B5EF4-FFF2-40B4-BE49-F238E27FC236}">
                <a16:creationId xmlns:a16="http://schemas.microsoft.com/office/drawing/2014/main" id="{4D70D29E-5537-62B7-078C-53F87B7B7ADB}"/>
              </a:ext>
            </a:extLst>
          </p:cNvPr>
          <p:cNvGraphicFramePr>
            <a:graphicFrameLocks noGrp="1"/>
          </p:cNvGraphicFramePr>
          <p:nvPr>
            <p:extLst>
              <p:ext uri="{D42A27DB-BD31-4B8C-83A1-F6EECF244321}">
                <p14:modId xmlns:p14="http://schemas.microsoft.com/office/powerpoint/2010/main" val="4279407024"/>
              </p:ext>
            </p:extLst>
          </p:nvPr>
        </p:nvGraphicFramePr>
        <p:xfrm>
          <a:off x="1331640" y="1772816"/>
          <a:ext cx="5904656" cy="4169766"/>
        </p:xfrm>
        <a:graphic>
          <a:graphicData uri="http://schemas.openxmlformats.org/drawingml/2006/table">
            <a:tbl>
              <a:tblPr firstRow="1" bandRow="1">
                <a:tableStyleId>{C4B1156A-380E-4F78-BDF5-A606A8083BF9}</a:tableStyleId>
              </a:tblPr>
              <a:tblGrid>
                <a:gridCol w="5904656">
                  <a:extLst>
                    <a:ext uri="{9D8B030D-6E8A-4147-A177-3AD203B41FA5}">
                      <a16:colId xmlns:a16="http://schemas.microsoft.com/office/drawing/2014/main" val="960031859"/>
                    </a:ext>
                  </a:extLst>
                </a:gridCol>
              </a:tblGrid>
              <a:tr h="330245">
                <a:tc>
                  <a:txBody>
                    <a:bodyPr/>
                    <a:lstStyle/>
                    <a:p>
                      <a:pPr algn="ctr"/>
                      <a:r>
                        <a:rPr lang="en-US" dirty="0"/>
                        <a:t>General Bean Bundle Problem</a:t>
                      </a:r>
                    </a:p>
                  </a:txBody>
                  <a:tcPr/>
                </a:tc>
                <a:extLst>
                  <a:ext uri="{0D108BD9-81ED-4DB2-BD59-A6C34878D82A}">
                    <a16:rowId xmlns:a16="http://schemas.microsoft.com/office/drawing/2014/main" val="2153016604"/>
                  </a:ext>
                </a:extLst>
              </a:tr>
              <a:tr h="1902003">
                <a:tc>
                  <a:txBody>
                    <a:bodyPr/>
                    <a:lstStyle/>
                    <a:p>
                      <a:r>
                        <a:rPr lang="en-US" dirty="0"/>
                        <a:t>Given n bundles with</a:t>
                      </a:r>
                    </a:p>
                    <a:p>
                      <a:pPr marL="285750" indent="-285750">
                        <a:buFont typeface="Arial" panose="020B0604020202020204" pitchFamily="34" charset="0"/>
                        <a:buChar char="•"/>
                      </a:pPr>
                      <a:r>
                        <a:rPr lang="en-US" dirty="0"/>
                        <a:t>cans/weights in bundles: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of bundles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 find how we should split up out W cans into bundles to maximize the total value f(W) we can receive.</a:t>
                      </a:r>
                    </a:p>
                  </a:txBody>
                  <a:tcPr/>
                </a:tc>
                <a:extLst>
                  <a:ext uri="{0D108BD9-81ED-4DB2-BD59-A6C34878D82A}">
                    <a16:rowId xmlns:a16="http://schemas.microsoft.com/office/drawing/2014/main" val="2249987563"/>
                  </a:ext>
                </a:extLst>
              </a:tr>
              <a:tr h="1902003">
                <a:tc>
                  <a:txBody>
                    <a:bodyPr/>
                    <a:lstStyle/>
                    <a:p>
                      <a:pPr marL="0" indent="0">
                        <a:buFont typeface="Arial" panose="020B0604020202020204" pitchFamily="34" charset="0"/>
                        <a:buNone/>
                      </a:pPr>
                      <a:r>
                        <a:rPr lang="en-US" dirty="0"/>
                        <a:t>Solution is similar:</a:t>
                      </a:r>
                    </a:p>
                    <a:p>
                      <a:pPr marL="0" indent="0">
                        <a:buFont typeface="Arial" panose="020B0604020202020204" pitchFamily="34" charset="0"/>
                        <a:buNone/>
                      </a:pPr>
                      <a:r>
                        <a:rPr lang="en-US" dirty="0"/>
                        <a:t>F[0]= 0</a:t>
                      </a:r>
                    </a:p>
                    <a:p>
                      <a:pPr marL="0" indent="0">
                        <a:buFont typeface="Arial" panose="020B0604020202020204" pitchFamily="34" charset="0"/>
                        <a:buNone/>
                      </a:pPr>
                      <a:r>
                        <a:rPr lang="en-US" dirty="0"/>
                        <a:t>F[</a:t>
                      </a:r>
                      <a:r>
                        <a:rPr lang="en-US" dirty="0" err="1"/>
                        <a:t>i</a:t>
                      </a:r>
                      <a:r>
                        <a:rPr lang="en-US" dirty="0"/>
                        <a:t>]= max</a:t>
                      </a:r>
                      <a:r>
                        <a:rPr lang="en-US" baseline="-25000" dirty="0"/>
                        <a:t>   </a:t>
                      </a:r>
                      <a:r>
                        <a:rPr lang="en-US" dirty="0"/>
                        <a:t>( v</a:t>
                      </a:r>
                      <a:r>
                        <a:rPr lang="en-US" baseline="-25000" dirty="0"/>
                        <a:t>i</a:t>
                      </a:r>
                      <a:r>
                        <a:rPr lang="en-US" dirty="0"/>
                        <a:t> + F(</a:t>
                      </a:r>
                      <a:r>
                        <a:rPr lang="en-US" dirty="0" err="1"/>
                        <a:t>i</a:t>
                      </a:r>
                      <a:r>
                        <a:rPr lang="en-US" dirty="0"/>
                        <a:t> – </a:t>
                      </a:r>
                      <a:r>
                        <a:rPr lang="en-US" dirty="0" err="1"/>
                        <a:t>w</a:t>
                      </a:r>
                      <a:r>
                        <a:rPr lang="en-US" baseline="-25000" dirty="0" err="1"/>
                        <a:t>i</a:t>
                      </a:r>
                      <a:r>
                        <a:rPr lang="en-US" dirty="0"/>
                        <a:t>) )</a:t>
                      </a:r>
                    </a:p>
                    <a:p>
                      <a:pPr marL="0" indent="0">
                        <a:buFont typeface="Arial" panose="020B0604020202020204" pitchFamily="34" charset="0"/>
                        <a:buNone/>
                      </a:pPr>
                      <a:r>
                        <a:rPr lang="en-US" sz="1200" dirty="0"/>
                        <a:t>             </a:t>
                      </a:r>
                      <a:r>
                        <a:rPr lang="en-US" sz="1200" dirty="0" err="1"/>
                        <a:t>w</a:t>
                      </a:r>
                      <a:r>
                        <a:rPr lang="en-US" sz="1200" baseline="-25000" dirty="0" err="1"/>
                        <a:t>i</a:t>
                      </a:r>
                      <a:r>
                        <a:rPr lang="en-US" sz="1200" dirty="0" err="1"/>
                        <a:t>≤i</a:t>
                      </a:r>
                      <a:endParaRPr lang="en-US" sz="1200" dirty="0"/>
                    </a:p>
                  </a:txBody>
                  <a:tcPr/>
                </a:tc>
                <a:extLst>
                  <a:ext uri="{0D108BD9-81ED-4DB2-BD59-A6C34878D82A}">
                    <a16:rowId xmlns:a16="http://schemas.microsoft.com/office/drawing/2014/main" val="2760912953"/>
                  </a:ext>
                </a:extLst>
              </a:tr>
            </a:tbl>
          </a:graphicData>
        </a:graphic>
      </p:graphicFrame>
    </p:spTree>
    <p:extLst>
      <p:ext uri="{BB962C8B-B14F-4D97-AF65-F5344CB8AC3E}">
        <p14:creationId xmlns:p14="http://schemas.microsoft.com/office/powerpoint/2010/main" val="781019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92413" y="764704"/>
            <a:ext cx="8623300" cy="4800600"/>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Knapsack solution looks more complicated, why?</a:t>
            </a:r>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3787883428"/>
              </p:ext>
            </p:extLst>
          </p:nvPr>
        </p:nvGraphicFramePr>
        <p:xfrm>
          <a:off x="4860032" y="1397000"/>
          <a:ext cx="4020286" cy="2705094"/>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1138755654"/>
              </p:ext>
            </p:extLst>
          </p:nvPr>
        </p:nvGraphicFramePr>
        <p:xfrm>
          <a:off x="292413" y="1410000"/>
          <a:ext cx="4020286" cy="265684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Bean Bundles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2169203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28287" y="692696"/>
            <a:ext cx="8623300" cy="5688632"/>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Knapsack more complicated = No-repetition seems more difficult!</a:t>
            </a:r>
          </a:p>
          <a:p>
            <a:pPr>
              <a:buNone/>
            </a:pPr>
            <a:endParaRPr lang="en-US" sz="2000" dirty="0"/>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2226514272"/>
              </p:ext>
            </p:extLst>
          </p:nvPr>
        </p:nvGraphicFramePr>
        <p:xfrm>
          <a:off x="4560033" y="1052736"/>
          <a:ext cx="4308318" cy="35280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at most 1 time</a:t>
                      </a:r>
                    </a:p>
                    <a:p>
                      <a:r>
                        <a:rPr lang="en-US" dirty="0">
                          <a:sym typeface="Wingdings" pitchFamily="2" charset="2"/>
                        </a:rPr>
                        <a:t> </a:t>
                      </a:r>
                      <a:r>
                        <a:rPr lang="en-US" dirty="0">
                          <a:solidFill>
                            <a:srgbClr val="FF0000"/>
                          </a:solidFill>
                          <a:sym typeface="Wingdings" pitchFamily="2" charset="2"/>
                        </a:rPr>
                        <a:t>no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32578035"/>
              </p:ext>
            </p:extLst>
          </p:nvPr>
        </p:nvGraphicFramePr>
        <p:xfrm>
          <a:off x="351950" y="1100990"/>
          <a:ext cx="4020286" cy="347980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Baked Beans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p>
                      <a:endParaRPr lang="en-US" dirty="0"/>
                    </a:p>
                    <a:p>
                      <a:r>
                        <a:rPr lang="en-US" dirty="0"/>
                        <a:t>A same bundle can be re-used!</a:t>
                      </a:r>
                    </a:p>
                    <a:p>
                      <a:r>
                        <a:rPr lang="en-US" dirty="0">
                          <a:sym typeface="Wingdings" pitchFamily="2" charset="2"/>
                        </a:rPr>
                        <a:t> </a:t>
                      </a:r>
                      <a:r>
                        <a:rPr lang="en-US" dirty="0">
                          <a:solidFill>
                            <a:srgbClr val="FF0000"/>
                          </a:solidFill>
                          <a:sym typeface="Wingdings" pitchFamily="2" charset="2"/>
                        </a:rPr>
                        <a:t>with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3751825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28287" y="692696"/>
            <a:ext cx="8623300" cy="5688632"/>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a:t>
            </a:r>
          </a:p>
          <a:p>
            <a:pPr>
              <a:buNone/>
            </a:pPr>
            <a:endParaRPr lang="en-US" sz="2000" dirty="0"/>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2317735931"/>
              </p:ext>
            </p:extLst>
          </p:nvPr>
        </p:nvGraphicFramePr>
        <p:xfrm>
          <a:off x="4560033" y="1052736"/>
          <a:ext cx="4308318" cy="48996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only 0 or 1 time</a:t>
                      </a:r>
                    </a:p>
                    <a:p>
                      <a:pPr marL="285750" indent="-285750">
                        <a:buFont typeface="Wingdings" pitchFamily="2" charset="2"/>
                        <a:buChar char="è"/>
                      </a:pPr>
                      <a:r>
                        <a:rPr lang="en-US" dirty="0">
                          <a:solidFill>
                            <a:srgbClr val="FF0000"/>
                          </a:solidFill>
                          <a:sym typeface="Wingdings" pitchFamily="2" charset="2"/>
                        </a:rPr>
                        <a:t>no repetition</a:t>
                      </a:r>
                    </a:p>
                    <a:p>
                      <a:pPr>
                        <a:buNone/>
                      </a:pPr>
                      <a:endParaRPr lang="en-US" sz="1800" dirty="0"/>
                    </a:p>
                    <a:p>
                      <a:pPr>
                        <a:buNone/>
                      </a:pPr>
                      <a:r>
                        <a:rPr lang="en-US" sz="1800" dirty="0"/>
                        <a:t>Now </a:t>
                      </a:r>
                      <a:r>
                        <a:rPr lang="en-US" sz="1800" i="1" dirty="0"/>
                        <a:t>F[w]</a:t>
                      </a:r>
                      <a:r>
                        <a:rPr lang="en-US" sz="1800" dirty="0"/>
                        <a:t> = max</a:t>
                      </a:r>
                      <a:r>
                        <a:rPr lang="en-US" sz="1800" i="1" baseline="-25000" dirty="0"/>
                        <a:t>i</a:t>
                      </a:r>
                      <a:r>
                        <a:rPr lang="en-US" sz="1800" dirty="0"/>
                        <a:t>{</a:t>
                      </a:r>
                      <a:r>
                        <a:rPr lang="en-US" sz="1800" i="1" dirty="0"/>
                        <a:t>v</a:t>
                      </a:r>
                      <a:r>
                        <a:rPr lang="en-US" sz="1800" i="1" baseline="-25000" dirty="0"/>
                        <a:t>i  </a:t>
                      </a:r>
                      <a:r>
                        <a:rPr lang="en-US" sz="1800" i="1" dirty="0"/>
                        <a:t>+F[w </a:t>
                      </a:r>
                      <a:r>
                        <a:rPr lang="en-US" sz="1800" dirty="0"/>
                        <a:t>– </a:t>
                      </a:r>
                      <a:r>
                        <a:rPr lang="en-US" sz="1800" i="1" dirty="0" err="1"/>
                        <a:t>w</a:t>
                      </a:r>
                      <a:r>
                        <a:rPr lang="en-US" sz="1800" i="1" baseline="-25000" dirty="0" err="1"/>
                        <a:t>i</a:t>
                      </a:r>
                      <a:r>
                        <a:rPr lang="en-US" sz="1800" i="1" baseline="-25000" dirty="0"/>
                        <a:t>]</a:t>
                      </a:r>
                      <a:r>
                        <a:rPr lang="en-US" sz="1800" dirty="0"/>
                        <a:t> } is useless: how do we exclude the items that are already used in </a:t>
                      </a:r>
                      <a:r>
                        <a:rPr lang="en-US" sz="1800" i="1" dirty="0"/>
                        <a:t>F</a:t>
                      </a:r>
                      <a:r>
                        <a:rPr lang="en-US" sz="1800" dirty="0"/>
                        <a:t>(</a:t>
                      </a:r>
                      <a:r>
                        <a:rPr lang="en-US" sz="1800" i="1" dirty="0"/>
                        <a:t>w </a:t>
                      </a:r>
                      <a:r>
                        <a:rPr lang="en-US" sz="1800" dirty="0"/>
                        <a:t>– </a:t>
                      </a:r>
                      <a:r>
                        <a:rPr lang="en-US" sz="1800" i="1" dirty="0" err="1"/>
                        <a:t>w</a:t>
                      </a:r>
                      <a:r>
                        <a:rPr lang="en-US" sz="1800" i="1" baseline="-25000" dirty="0" err="1"/>
                        <a:t>i</a:t>
                      </a:r>
                      <a:r>
                        <a:rPr lang="en-US" sz="1800" dirty="0"/>
                        <a:t>)?</a:t>
                      </a:r>
                    </a:p>
                    <a:p>
                      <a:pPr marL="0" indent="0">
                        <a:buFont typeface="Wingdings" pitchFamily="2" charset="2"/>
                        <a:buNone/>
                      </a:pP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2205449442"/>
              </p:ext>
            </p:extLst>
          </p:nvPr>
        </p:nvGraphicFramePr>
        <p:xfrm>
          <a:off x="298996" y="1073831"/>
          <a:ext cx="4020286" cy="430276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Bean Bundles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p>
                      <a:endParaRPr lang="en-US" dirty="0"/>
                    </a:p>
                    <a:p>
                      <a:r>
                        <a:rPr lang="en-US" dirty="0"/>
                        <a:t>A same bundle can be re-used!</a:t>
                      </a:r>
                    </a:p>
                    <a:p>
                      <a:pPr marL="285750" indent="-285750">
                        <a:buFont typeface="Wingdings" pitchFamily="2" charset="2"/>
                        <a:buChar char="è"/>
                      </a:pPr>
                      <a:r>
                        <a:rPr lang="en-US" dirty="0">
                          <a:solidFill>
                            <a:srgbClr val="FF0000"/>
                          </a:solidFill>
                          <a:sym typeface="Wingdings" pitchFamily="2" charset="2"/>
                        </a:rPr>
                        <a:t>with repetition</a:t>
                      </a:r>
                    </a:p>
                    <a:p>
                      <a:pPr marL="285750" indent="-285750">
                        <a:buFont typeface="Wingdings" pitchFamily="2" charset="2"/>
                        <a:buChar char="è"/>
                      </a:pPr>
                      <a:endParaRPr lang="en-US" dirty="0">
                        <a:solidFill>
                          <a:srgbClr val="FF0000"/>
                        </a:solidFill>
                        <a:sym typeface="Wingdings" pitchFamily="2" charset="2"/>
                      </a:endParaRPr>
                    </a:p>
                    <a:p>
                      <a:pPr marL="0" indent="0">
                        <a:buFont typeface="Wingdings" pitchFamily="2" charset="2"/>
                        <a:buNone/>
                      </a:pPr>
                      <a:r>
                        <a:rPr lang="en-US" sz="1800" i="1" dirty="0"/>
                        <a:t>F[w]</a:t>
                      </a:r>
                      <a:r>
                        <a:rPr lang="en-US" sz="1800" dirty="0"/>
                        <a:t> = max</a:t>
                      </a:r>
                      <a:r>
                        <a:rPr lang="en-US" sz="1800" i="1" baseline="-25000" dirty="0"/>
                        <a:t>i</a:t>
                      </a:r>
                      <a:r>
                        <a:rPr lang="en-US" sz="1800" dirty="0"/>
                        <a:t>{</a:t>
                      </a:r>
                      <a:r>
                        <a:rPr lang="en-US" sz="1800" i="1" dirty="0"/>
                        <a:t>v</a:t>
                      </a:r>
                      <a:r>
                        <a:rPr lang="en-US" sz="1800" i="1" baseline="-25000" dirty="0"/>
                        <a:t>i  </a:t>
                      </a:r>
                      <a:r>
                        <a:rPr lang="en-US" sz="1800" i="1" dirty="0"/>
                        <a:t>+V[w </a:t>
                      </a:r>
                      <a:r>
                        <a:rPr lang="en-US" sz="1800" dirty="0"/>
                        <a:t>- </a:t>
                      </a:r>
                      <a:r>
                        <a:rPr lang="en-US" sz="1800" i="1" dirty="0" err="1"/>
                        <a:t>w</a:t>
                      </a:r>
                      <a:r>
                        <a:rPr lang="en-US" sz="1800" i="1" baseline="-25000" dirty="0" err="1"/>
                        <a:t>i</a:t>
                      </a:r>
                      <a:r>
                        <a:rPr lang="en-US" sz="1800" dirty="0"/>
                        <a:t>] }</a:t>
                      </a:r>
                    </a:p>
                    <a:p>
                      <a:pPr marL="0" indent="0">
                        <a:buFont typeface="Wingdings" pitchFamily="2" charset="2"/>
                        <a:buNone/>
                      </a:pPr>
                      <a:r>
                        <a:rPr lang="en-US" sz="1800" i="1" dirty="0"/>
                        <a:t>F[0] = 0</a:t>
                      </a:r>
                      <a:r>
                        <a:rPr lang="en-US" sz="1800" dirty="0"/>
                        <a:t> </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2406802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Knapsack: without repetition</a:t>
            </a:r>
          </a:p>
        </p:txBody>
      </p:sp>
      <p:sp>
        <p:nvSpPr>
          <p:cNvPr id="3" name="Content Placeholder 2"/>
          <p:cNvSpPr>
            <a:spLocks noGrp="1"/>
          </p:cNvSpPr>
          <p:nvPr>
            <p:ph sz="quarter" idx="1"/>
          </p:nvPr>
        </p:nvSpPr>
        <p:spPr>
          <a:xfrm>
            <a:off x="265113" y="1143000"/>
            <a:ext cx="4570569" cy="5166320"/>
          </a:xfrm>
        </p:spPr>
        <p:txBody>
          <a:bodyPr>
            <a:normAutofit/>
          </a:bodyPr>
          <a:lstStyle/>
          <a:p>
            <a:pPr lvl="0"/>
            <a:r>
              <a:rPr lang="en-US" dirty="0"/>
              <a:t>Now </a:t>
            </a:r>
          </a:p>
          <a:p>
            <a:pPr marL="0" lvl="0" indent="0">
              <a:buNone/>
            </a:pPr>
            <a:r>
              <a:rPr lang="en-US" i="1" dirty="0"/>
              <a:t>F[w]</a:t>
            </a:r>
            <a:r>
              <a:rPr lang="en-US" dirty="0"/>
              <a:t> = max</a:t>
            </a:r>
            <a:r>
              <a:rPr lang="en-US" i="1" baseline="-25000" dirty="0"/>
              <a:t>i</a:t>
            </a:r>
            <a:r>
              <a:rPr lang="en-US" dirty="0"/>
              <a:t>{ </a:t>
            </a:r>
            <a:r>
              <a:rPr lang="en-US" i="1" dirty="0"/>
              <a:t>F[w </a:t>
            </a:r>
            <a:r>
              <a:rPr lang="en-US" dirty="0"/>
              <a:t>- </a:t>
            </a:r>
            <a:r>
              <a:rPr lang="en-US" i="1" dirty="0" err="1"/>
              <a:t>w</a:t>
            </a:r>
            <a:r>
              <a:rPr lang="en-US" i="1" baseline="-25000" dirty="0" err="1"/>
              <a:t>i</a:t>
            </a:r>
            <a:r>
              <a:rPr lang="en-US" dirty="0"/>
              <a:t>] + </a:t>
            </a:r>
            <a:r>
              <a:rPr lang="en-US" i="1" dirty="0"/>
              <a:t>v</a:t>
            </a:r>
            <a:r>
              <a:rPr lang="en-US" i="1" baseline="-25000" dirty="0"/>
              <a:t>i</a:t>
            </a:r>
            <a:r>
              <a:rPr lang="en-US" dirty="0"/>
              <a:t> }</a:t>
            </a:r>
          </a:p>
          <a:p>
            <a:pPr marL="0" lvl="0" indent="0">
              <a:buNone/>
            </a:pPr>
            <a:r>
              <a:rPr lang="en-US" dirty="0"/>
              <a:t>is useless here.</a:t>
            </a:r>
          </a:p>
          <a:p>
            <a:pPr lvl="0"/>
            <a:r>
              <a:rPr lang="en-US" dirty="0"/>
              <a:t>Need another parameter… </a:t>
            </a:r>
          </a:p>
        </p:txBody>
      </p:sp>
      <p:graphicFrame>
        <p:nvGraphicFramePr>
          <p:cNvPr id="4" name="Table 4">
            <a:extLst>
              <a:ext uri="{FF2B5EF4-FFF2-40B4-BE49-F238E27FC236}">
                <a16:creationId xmlns:a16="http://schemas.microsoft.com/office/drawing/2014/main" id="{5676C41C-96D0-6345-A9A9-6CFD4A5AB9A2}"/>
              </a:ext>
            </a:extLst>
          </p:cNvPr>
          <p:cNvGraphicFramePr>
            <a:graphicFrameLocks noGrp="1"/>
          </p:cNvGraphicFramePr>
          <p:nvPr>
            <p:extLst>
              <p:ext uri="{D42A27DB-BD31-4B8C-83A1-F6EECF244321}">
                <p14:modId xmlns:p14="http://schemas.microsoft.com/office/powerpoint/2010/main" val="2312676433"/>
              </p:ext>
            </p:extLst>
          </p:nvPr>
        </p:nvGraphicFramePr>
        <p:xfrm>
          <a:off x="4835682" y="1047999"/>
          <a:ext cx="4308318" cy="35280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only 0 or 1 time</a:t>
                      </a:r>
                    </a:p>
                    <a:p>
                      <a:r>
                        <a:rPr lang="en-US" dirty="0">
                          <a:sym typeface="Wingdings" pitchFamily="2" charset="2"/>
                        </a:rPr>
                        <a:t> </a:t>
                      </a:r>
                      <a:r>
                        <a:rPr lang="en-US" dirty="0">
                          <a:solidFill>
                            <a:srgbClr val="FF0000"/>
                          </a:solidFill>
                          <a:sym typeface="Wingdings" pitchFamily="2" charset="2"/>
                        </a:rPr>
                        <a:t>without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348786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Knapsack: without repetition</a:t>
            </a:r>
          </a:p>
        </p:txBody>
      </p:sp>
      <p:sp>
        <p:nvSpPr>
          <p:cNvPr id="3" name="Content Placeholder 2"/>
          <p:cNvSpPr>
            <a:spLocks noGrp="1"/>
          </p:cNvSpPr>
          <p:nvPr>
            <p:ph sz="quarter" idx="1"/>
          </p:nvPr>
        </p:nvSpPr>
        <p:spPr>
          <a:xfrm>
            <a:off x="12125" y="1041082"/>
            <a:ext cx="4480334" cy="4800600"/>
          </a:xfrm>
        </p:spPr>
        <p:txBody>
          <a:bodyPr>
            <a:normAutofit/>
          </a:bodyPr>
          <a:lstStyle/>
          <a:p>
            <a:pPr lvl="0"/>
            <a:r>
              <a:rPr lang="en-US" sz="2000" dirty="0"/>
              <a:t>Now </a:t>
            </a:r>
            <a:r>
              <a:rPr lang="en-US" sz="2000" i="1" dirty="0"/>
              <a:t>F[w]</a:t>
            </a:r>
            <a:r>
              <a:rPr lang="en-US" sz="2000" dirty="0"/>
              <a:t> = max</a:t>
            </a:r>
            <a:r>
              <a:rPr lang="en-US" sz="2000" i="1" baseline="-25000" dirty="0"/>
              <a:t>i</a:t>
            </a:r>
            <a:r>
              <a:rPr lang="en-US" sz="2000" dirty="0"/>
              <a:t>{ </a:t>
            </a:r>
            <a:r>
              <a:rPr lang="en-US" sz="2000" i="1" dirty="0"/>
              <a:t>F[w </a:t>
            </a:r>
            <a:r>
              <a:rPr lang="en-US" sz="2000" dirty="0"/>
              <a:t>- </a:t>
            </a:r>
            <a:r>
              <a:rPr lang="en-US" sz="2000" i="1" dirty="0" err="1"/>
              <a:t>w</a:t>
            </a:r>
            <a:r>
              <a:rPr lang="en-US" sz="2000" i="1" baseline="-25000" dirty="0" err="1"/>
              <a:t>i</a:t>
            </a:r>
            <a:r>
              <a:rPr lang="en-US" sz="2000" dirty="0"/>
              <a:t>] + </a:t>
            </a:r>
            <a:r>
              <a:rPr lang="en-US" sz="2000" i="1" dirty="0"/>
              <a:t>v</a:t>
            </a:r>
            <a:r>
              <a:rPr lang="en-US" sz="2000" i="1" baseline="-25000" dirty="0"/>
              <a:t>i</a:t>
            </a:r>
            <a:r>
              <a:rPr lang="en-US" sz="2000" dirty="0"/>
              <a:t> } is useless. </a:t>
            </a:r>
          </a:p>
          <a:p>
            <a:pPr lvl="0"/>
            <a:r>
              <a:rPr lang="en-US" sz="2000" dirty="0"/>
              <a:t>Need another parameter…for the used items </a:t>
            </a:r>
          </a:p>
          <a:p>
            <a:pPr lvl="0"/>
            <a:r>
              <a:rPr lang="en-US" sz="2000" dirty="0"/>
              <a:t>Let </a:t>
            </a:r>
            <a:r>
              <a:rPr lang="en-US" sz="2000" i="1" dirty="0"/>
              <a:t>K</a:t>
            </a:r>
            <a:r>
              <a:rPr lang="en-US" sz="2000" dirty="0"/>
              <a:t>(</a:t>
            </a:r>
            <a:r>
              <a:rPr lang="en-US" sz="2000" i="1" dirty="0" err="1"/>
              <a:t>i</a:t>
            </a:r>
            <a:r>
              <a:rPr lang="en-US" sz="2000" i="1" dirty="0"/>
              <a:t>, w</a:t>
            </a:r>
            <a:r>
              <a:rPr lang="en-US" sz="2000" dirty="0"/>
              <a:t>) be the highest value with a knapsack of capacity </a:t>
            </a:r>
            <a:r>
              <a:rPr lang="en-US" sz="2000" i="1" dirty="0"/>
              <a:t>w</a:t>
            </a:r>
            <a:r>
              <a:rPr lang="en-US" sz="2000" dirty="0"/>
              <a:t> </a:t>
            </a:r>
            <a:r>
              <a:rPr lang="en-US" dirty="0">
                <a:solidFill>
                  <a:srgbClr val="C00000"/>
                </a:solidFill>
              </a:rPr>
              <a:t>only using items 1..</a:t>
            </a:r>
            <a:r>
              <a:rPr lang="en-US" i="1" dirty="0">
                <a:solidFill>
                  <a:srgbClr val="C00000"/>
                </a:solidFill>
              </a:rPr>
              <a:t>i</a:t>
            </a:r>
            <a:r>
              <a:rPr lang="en-US" dirty="0">
                <a:solidFill>
                  <a:srgbClr val="C00000"/>
                </a:solidFill>
              </a:rPr>
              <a:t> </a:t>
            </a:r>
            <a:endParaRPr lang="en-US" sz="2000" dirty="0">
              <a:solidFill>
                <a:srgbClr val="C00000"/>
              </a:solidFill>
            </a:endParaRPr>
          </a:p>
          <a:p>
            <a:pPr marL="0" lvl="0" indent="0">
              <a:buNone/>
            </a:pPr>
            <a:endParaRPr lang="en-US" dirty="0"/>
          </a:p>
        </p:txBody>
      </p:sp>
      <p:sp>
        <p:nvSpPr>
          <p:cNvPr id="4" name="Content Placeholder 2">
            <a:extLst>
              <a:ext uri="{FF2B5EF4-FFF2-40B4-BE49-F238E27FC236}">
                <a16:creationId xmlns:a16="http://schemas.microsoft.com/office/drawing/2014/main" id="{51457BB7-475F-264B-9627-BB3C628387F4}"/>
              </a:ext>
            </a:extLst>
          </p:cNvPr>
          <p:cNvSpPr txBox="1">
            <a:spLocks/>
          </p:cNvSpPr>
          <p:nvPr/>
        </p:nvSpPr>
        <p:spPr bwMode="auto">
          <a:xfrm>
            <a:off x="827584" y="4540783"/>
            <a:ext cx="6481213" cy="127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9250" indent="-349250" algn="l" rtl="0" eaLnBrk="0" fontAlgn="base" hangingPunct="0">
              <a:spcBef>
                <a:spcPts val="2000"/>
              </a:spcBef>
              <a:spcAft>
                <a:spcPct val="0"/>
              </a:spcAft>
              <a:buClr>
                <a:srgbClr val="6FB7D7"/>
              </a:buClr>
              <a:buSzPct val="110000"/>
              <a:buFont typeface="Wingdings 2" charset="0"/>
              <a:buChar char=""/>
              <a:defRPr sz="28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1pPr>
            <a:lvl2pPr marL="685800" indent="-336550" algn="l" rtl="0" eaLnBrk="0" fontAlgn="base" hangingPunct="0">
              <a:spcBef>
                <a:spcPts val="600"/>
              </a:spcBef>
              <a:spcAft>
                <a:spcPct val="0"/>
              </a:spcAft>
              <a:buClr>
                <a:srgbClr val="215D77"/>
              </a:buClr>
              <a:buSzPct val="110000"/>
              <a:buFont typeface="Wingdings 2" charset="0"/>
              <a:buChar char=""/>
              <a:defRPr sz="24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2pPr>
            <a:lvl3pPr marL="968375" indent="-282575" algn="l" rtl="0" eaLnBrk="0" fontAlgn="base" hangingPunct="0">
              <a:spcBef>
                <a:spcPts val="600"/>
              </a:spcBef>
              <a:spcAft>
                <a:spcPct val="0"/>
              </a:spcAft>
              <a:buClr>
                <a:srgbClr val="6FB7D7"/>
              </a:buClr>
              <a:buSzPct val="110000"/>
              <a:buFont typeface="Wingdings 2" charset="0"/>
              <a:buChar char=""/>
              <a:defRPr sz="24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3pPr>
            <a:lvl4pPr marL="1263650" indent="-295275" algn="l" rtl="0" eaLnBrk="0" fontAlgn="base" hangingPunct="0">
              <a:spcBef>
                <a:spcPts val="600"/>
              </a:spcBef>
              <a:spcAft>
                <a:spcPct val="0"/>
              </a:spcAft>
              <a:buClr>
                <a:srgbClr val="215D77"/>
              </a:buClr>
              <a:buSzPct val="110000"/>
              <a:buFont typeface="Wingdings 2" charset="0"/>
              <a:buChar char=""/>
              <a:defRPr sz="20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4pPr>
            <a:lvl5pPr marL="1546225" indent="-282575" algn="l" rtl="0" eaLnBrk="0" fontAlgn="base" hangingPunct="0">
              <a:spcBef>
                <a:spcPts val="600"/>
              </a:spcBef>
              <a:spcAft>
                <a:spcPct val="0"/>
              </a:spcAft>
              <a:buClr>
                <a:srgbClr val="6FB7D7"/>
              </a:buClr>
              <a:buSzPct val="110000"/>
              <a:buFont typeface="Wingdings 2" charset="0"/>
              <a:buChar char=""/>
              <a:defRPr sz="20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defTabSz="914400">
              <a:buFont typeface="Wingdings 2" charset="0"/>
              <a:buNone/>
            </a:pPr>
            <a:r>
              <a:rPr lang="en-US" i="1" dirty="0"/>
              <a:t>K[</a:t>
            </a:r>
            <a:r>
              <a:rPr lang="en-US" i="1" dirty="0" err="1"/>
              <a:t>i</a:t>
            </a:r>
            <a:r>
              <a:rPr lang="en-US" dirty="0" err="1"/>
              <a:t>,</a:t>
            </a:r>
            <a:r>
              <a:rPr lang="en-US" i="1" dirty="0" err="1"/>
              <a:t>w</a:t>
            </a:r>
            <a:r>
              <a:rPr lang="en-US" i="1" dirty="0"/>
              <a:t>]</a:t>
            </a:r>
            <a:r>
              <a:rPr lang="en-US" dirty="0"/>
              <a:t> = max ( </a:t>
            </a:r>
            <a:r>
              <a:rPr lang="en-US" i="1" dirty="0"/>
              <a:t>K[i-1</a:t>
            </a:r>
            <a:r>
              <a:rPr lang="en-US" dirty="0"/>
              <a:t>, </a:t>
            </a:r>
            <a:r>
              <a:rPr lang="en-US" i="1" dirty="0"/>
              <a:t>w</a:t>
            </a:r>
            <a:r>
              <a:rPr lang="en-US" dirty="0"/>
              <a:t> – </a:t>
            </a:r>
            <a:r>
              <a:rPr lang="en-US" i="1" dirty="0" err="1"/>
              <a:t>w</a:t>
            </a:r>
            <a:r>
              <a:rPr lang="en-US" i="1" baseline="-25000" dirty="0" err="1"/>
              <a:t>i</a:t>
            </a:r>
            <a:r>
              <a:rPr lang="en-US" dirty="0"/>
              <a:t>] + </a:t>
            </a:r>
            <a:r>
              <a:rPr lang="en-US" i="1" dirty="0"/>
              <a:t>v</a:t>
            </a:r>
            <a:r>
              <a:rPr lang="en-US" i="1" baseline="-25000" dirty="0"/>
              <a:t>i</a:t>
            </a:r>
            <a:r>
              <a:rPr lang="en-US" dirty="0"/>
              <a:t>,  </a:t>
            </a:r>
            <a:r>
              <a:rPr lang="en-US" i="1" dirty="0"/>
              <a:t>K[i-1</a:t>
            </a:r>
            <a:r>
              <a:rPr lang="en-US" dirty="0"/>
              <a:t>, </a:t>
            </a:r>
            <a:r>
              <a:rPr lang="en-US" i="1" dirty="0"/>
              <a:t>w]</a:t>
            </a:r>
            <a:r>
              <a:rPr lang="en-US" dirty="0"/>
              <a:t> )</a:t>
            </a:r>
          </a:p>
          <a:p>
            <a:pPr defTabSz="914400">
              <a:buFont typeface="Wingdings 2" charset="0"/>
              <a:buNone/>
            </a:pPr>
            <a:r>
              <a:rPr lang="en-US" i="1" dirty="0"/>
              <a:t>K[</a:t>
            </a:r>
            <a:r>
              <a:rPr lang="en-US" dirty="0" err="1"/>
              <a:t>i,</a:t>
            </a:r>
            <a:r>
              <a:rPr lang="en-US" i="1" dirty="0" err="1"/>
              <a:t>w</a:t>
            </a:r>
            <a:r>
              <a:rPr lang="en-US" i="1" dirty="0"/>
              <a:t>]</a:t>
            </a:r>
            <a:r>
              <a:rPr lang="en-US" dirty="0"/>
              <a:t> = 0, </a:t>
            </a:r>
            <a:r>
              <a:rPr lang="en-US" i="1" dirty="0" err="1"/>
              <a:t>i</a:t>
            </a:r>
            <a:r>
              <a:rPr lang="en-US" dirty="0"/>
              <a:t> &lt; 1 or </a:t>
            </a:r>
            <a:r>
              <a:rPr lang="en-US" i="1" dirty="0"/>
              <a:t>w</a:t>
            </a:r>
            <a:r>
              <a:rPr lang="en-US" dirty="0"/>
              <a:t> &lt; 1</a:t>
            </a:r>
          </a:p>
          <a:p>
            <a:pPr defTabSz="914400">
              <a:buFont typeface="Wingdings 2" charset="0"/>
              <a:buNone/>
            </a:pPr>
            <a:endParaRPr lang="en-US" dirty="0"/>
          </a:p>
        </p:txBody>
      </p:sp>
      <p:graphicFrame>
        <p:nvGraphicFramePr>
          <p:cNvPr id="5" name="Table 4">
            <a:extLst>
              <a:ext uri="{FF2B5EF4-FFF2-40B4-BE49-F238E27FC236}">
                <a16:creationId xmlns:a16="http://schemas.microsoft.com/office/drawing/2014/main" id="{92F6699E-E28D-8D4E-B59D-71900684934D}"/>
              </a:ext>
            </a:extLst>
          </p:cNvPr>
          <p:cNvGraphicFramePr>
            <a:graphicFrameLocks noGrp="1"/>
          </p:cNvGraphicFramePr>
          <p:nvPr>
            <p:extLst>
              <p:ext uri="{D42A27DB-BD31-4B8C-83A1-F6EECF244321}">
                <p14:modId xmlns:p14="http://schemas.microsoft.com/office/powerpoint/2010/main" val="3334229067"/>
              </p:ext>
            </p:extLst>
          </p:nvPr>
        </p:nvGraphicFramePr>
        <p:xfrm>
          <a:off x="4651543" y="836712"/>
          <a:ext cx="4308318" cy="325373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pPr marL="0" indent="0">
                        <a:buFont typeface="Arial" panose="020B0604020202020204" pitchFamily="34" charset="0"/>
                        <a:buNone/>
                      </a:pPr>
                      <a:r>
                        <a:rPr lang="en-US" dirty="0"/>
                        <a:t>Given knapsack of capacity W and n items: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r>
                        <a:rPr lang="en-US" dirty="0"/>
                        <a:t>find the most valuable selection of items that will fit in the knapsack (of capacity W).</a:t>
                      </a:r>
                    </a:p>
                  </a:txBody>
                  <a:tcPr/>
                </a:tc>
                <a:extLst>
                  <a:ext uri="{0D108BD9-81ED-4DB2-BD59-A6C34878D82A}">
                    <a16:rowId xmlns:a16="http://schemas.microsoft.com/office/drawing/2014/main" val="2249987563"/>
                  </a:ext>
                </a:extLst>
              </a:tr>
            </a:tbl>
          </a:graphicData>
        </a:graphic>
      </p:graphicFrame>
      <p:graphicFrame>
        <p:nvGraphicFramePr>
          <p:cNvPr id="6" name="Table 6">
            <a:extLst>
              <a:ext uri="{FF2B5EF4-FFF2-40B4-BE49-F238E27FC236}">
                <a16:creationId xmlns:a16="http://schemas.microsoft.com/office/drawing/2014/main" id="{6F077CDA-DAF3-064D-9290-5C40436DAD10}"/>
              </a:ext>
            </a:extLst>
          </p:cNvPr>
          <p:cNvGraphicFramePr>
            <a:graphicFrameLocks noGrp="1"/>
          </p:cNvGraphicFramePr>
          <p:nvPr>
            <p:extLst>
              <p:ext uri="{D42A27DB-BD31-4B8C-83A1-F6EECF244321}">
                <p14:modId xmlns:p14="http://schemas.microsoft.com/office/powerpoint/2010/main" val="4294249607"/>
              </p:ext>
            </p:extLst>
          </p:nvPr>
        </p:nvGraphicFramePr>
        <p:xfrm>
          <a:off x="4651543" y="1997446"/>
          <a:ext cx="4308320" cy="1112520"/>
        </p:xfrm>
        <a:graphic>
          <a:graphicData uri="http://schemas.openxmlformats.org/drawingml/2006/table">
            <a:tbl>
              <a:tblPr firstRow="1" bandRow="1">
                <a:tableStyleId>{5C22544A-7EE6-4342-B048-85BDC9FD1C3A}</a:tableStyleId>
              </a:tblPr>
              <a:tblGrid>
                <a:gridCol w="861664">
                  <a:extLst>
                    <a:ext uri="{9D8B030D-6E8A-4147-A177-3AD203B41FA5}">
                      <a16:colId xmlns:a16="http://schemas.microsoft.com/office/drawing/2014/main" val="491594904"/>
                    </a:ext>
                  </a:extLst>
                </a:gridCol>
                <a:gridCol w="861664">
                  <a:extLst>
                    <a:ext uri="{9D8B030D-6E8A-4147-A177-3AD203B41FA5}">
                      <a16:colId xmlns:a16="http://schemas.microsoft.com/office/drawing/2014/main" val="3443975058"/>
                    </a:ext>
                  </a:extLst>
                </a:gridCol>
                <a:gridCol w="861664">
                  <a:extLst>
                    <a:ext uri="{9D8B030D-6E8A-4147-A177-3AD203B41FA5}">
                      <a16:colId xmlns:a16="http://schemas.microsoft.com/office/drawing/2014/main" val="3019083109"/>
                    </a:ext>
                  </a:extLst>
                </a:gridCol>
                <a:gridCol w="861664">
                  <a:extLst>
                    <a:ext uri="{9D8B030D-6E8A-4147-A177-3AD203B41FA5}">
                      <a16:colId xmlns:a16="http://schemas.microsoft.com/office/drawing/2014/main" val="1513437267"/>
                    </a:ext>
                  </a:extLst>
                </a:gridCol>
                <a:gridCol w="861664">
                  <a:extLst>
                    <a:ext uri="{9D8B030D-6E8A-4147-A177-3AD203B41FA5}">
                      <a16:colId xmlns:a16="http://schemas.microsoft.com/office/drawing/2014/main" val="1151604632"/>
                    </a:ext>
                  </a:extLst>
                </a:gridCol>
              </a:tblGrid>
              <a:tr h="370840">
                <a:tc>
                  <a:txBody>
                    <a:bodyPr/>
                    <a:lstStyle/>
                    <a:p>
                      <a:r>
                        <a:rPr lang="en-US" sz="1600" dirty="0"/>
                        <a:t>item</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a:t>
                      </a:r>
                    </a:p>
                  </a:txBody>
                  <a:tcPr/>
                </a:tc>
                <a:tc>
                  <a:txBody>
                    <a:bodyPr/>
                    <a:lstStyle/>
                    <a:p>
                      <a:r>
                        <a:rPr lang="en-US" sz="1600" dirty="0"/>
                        <a:t>n</a:t>
                      </a:r>
                    </a:p>
                  </a:txBody>
                  <a:tcPr/>
                </a:tc>
                <a:extLst>
                  <a:ext uri="{0D108BD9-81ED-4DB2-BD59-A6C34878D82A}">
                    <a16:rowId xmlns:a16="http://schemas.microsoft.com/office/drawing/2014/main" val="877116566"/>
                  </a:ext>
                </a:extLst>
              </a:tr>
              <a:tr h="370840">
                <a:tc>
                  <a:txBody>
                    <a:bodyPr/>
                    <a:lstStyle/>
                    <a:p>
                      <a:r>
                        <a:rPr lang="en-US" sz="1600" dirty="0"/>
                        <a:t>weight</a:t>
                      </a:r>
                    </a:p>
                  </a:txBody>
                  <a:tcPr/>
                </a:tc>
                <a:tc>
                  <a:txBody>
                    <a:bodyPr/>
                    <a:lstStyle/>
                    <a:p>
                      <a:r>
                        <a:rPr lang="en-US" sz="1600" dirty="0"/>
                        <a:t>w</a:t>
                      </a:r>
                      <a:r>
                        <a:rPr lang="en-US" sz="1600" baseline="-25000" dirty="0"/>
                        <a:t>1</a:t>
                      </a:r>
                    </a:p>
                  </a:txBody>
                  <a:tcPr/>
                </a:tc>
                <a:tc>
                  <a:txBody>
                    <a:bodyPr/>
                    <a:lstStyle/>
                    <a:p>
                      <a:r>
                        <a:rPr lang="en-US" sz="1600" dirty="0"/>
                        <a:t>w</a:t>
                      </a:r>
                      <a:r>
                        <a:rPr lang="en-US" sz="1600" baseline="-25000" dirty="0"/>
                        <a:t>2</a:t>
                      </a:r>
                    </a:p>
                  </a:txBody>
                  <a:tcPr/>
                </a:tc>
                <a:tc>
                  <a:txBody>
                    <a:bodyPr/>
                    <a:lstStyle/>
                    <a:p>
                      <a:endParaRPr lang="en-US" sz="1600"/>
                    </a:p>
                  </a:txBody>
                  <a:tcPr/>
                </a:tc>
                <a:tc>
                  <a:txBody>
                    <a:bodyPr/>
                    <a:lstStyle/>
                    <a:p>
                      <a:r>
                        <a:rPr lang="en-US" sz="1600" dirty="0" err="1"/>
                        <a:t>w</a:t>
                      </a:r>
                      <a:r>
                        <a:rPr lang="en-US" sz="1600" baseline="-25000" dirty="0" err="1"/>
                        <a:t>n</a:t>
                      </a:r>
                      <a:endParaRPr lang="en-US" sz="1600" baseline="-25000" dirty="0"/>
                    </a:p>
                  </a:txBody>
                  <a:tcPr/>
                </a:tc>
                <a:extLst>
                  <a:ext uri="{0D108BD9-81ED-4DB2-BD59-A6C34878D82A}">
                    <a16:rowId xmlns:a16="http://schemas.microsoft.com/office/drawing/2014/main" val="878538752"/>
                  </a:ext>
                </a:extLst>
              </a:tr>
              <a:tr h="370840">
                <a:tc>
                  <a:txBody>
                    <a:bodyPr/>
                    <a:lstStyle/>
                    <a:p>
                      <a:r>
                        <a:rPr lang="en-US" sz="1600" dirty="0"/>
                        <a:t>value</a:t>
                      </a:r>
                    </a:p>
                  </a:txBody>
                  <a:tcPr/>
                </a:tc>
                <a:tc>
                  <a:txBody>
                    <a:bodyPr/>
                    <a:lstStyle/>
                    <a:p>
                      <a:r>
                        <a:rPr lang="en-US" sz="1600" dirty="0"/>
                        <a:t>v</a:t>
                      </a:r>
                      <a:r>
                        <a:rPr lang="en-US" sz="1600" baseline="-25000" dirty="0"/>
                        <a:t>1</a:t>
                      </a:r>
                    </a:p>
                  </a:txBody>
                  <a:tcPr/>
                </a:tc>
                <a:tc>
                  <a:txBody>
                    <a:bodyPr/>
                    <a:lstStyle/>
                    <a:p>
                      <a:r>
                        <a:rPr lang="en-US" sz="1600" dirty="0"/>
                        <a:t>v</a:t>
                      </a:r>
                      <a:r>
                        <a:rPr lang="en-US" sz="1600" baseline="-25000" dirty="0"/>
                        <a:t>2</a:t>
                      </a:r>
                    </a:p>
                  </a:txBody>
                  <a:tcPr/>
                </a:tc>
                <a:tc>
                  <a:txBody>
                    <a:bodyPr/>
                    <a:lstStyle/>
                    <a:p>
                      <a:endParaRPr lang="en-US" sz="1600" dirty="0"/>
                    </a:p>
                  </a:txBody>
                  <a:tcPr/>
                </a:tc>
                <a:tc>
                  <a:txBody>
                    <a:bodyPr/>
                    <a:lstStyle/>
                    <a:p>
                      <a:r>
                        <a:rPr lang="en-US" sz="1600" dirty="0" err="1"/>
                        <a:t>v</a:t>
                      </a:r>
                      <a:r>
                        <a:rPr lang="en-US" sz="1600" baseline="-25000" dirty="0" err="1"/>
                        <a:t>n</a:t>
                      </a:r>
                      <a:endParaRPr lang="en-US" sz="1600" baseline="-25000" dirty="0"/>
                    </a:p>
                  </a:txBody>
                  <a:tcPr/>
                </a:tc>
                <a:extLst>
                  <a:ext uri="{0D108BD9-81ED-4DB2-BD59-A6C34878D82A}">
                    <a16:rowId xmlns:a16="http://schemas.microsoft.com/office/drawing/2014/main" val="2900469310"/>
                  </a:ext>
                </a:extLst>
              </a:tr>
            </a:tbl>
          </a:graphicData>
        </a:graphic>
      </p:graphicFrame>
    </p:spTree>
    <p:extLst>
      <p:ext uri="{BB962C8B-B14F-4D97-AF65-F5344CB8AC3E}">
        <p14:creationId xmlns:p14="http://schemas.microsoft.com/office/powerpoint/2010/main" val="1660676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i="1" dirty="0"/>
              <a:t>Example: W=10, we start with the table:</a:t>
            </a:r>
            <a:endParaRPr lang="en-US" sz="2400" dirty="0"/>
          </a:p>
        </p:txBody>
      </p:sp>
      <p:sp>
        <p:nvSpPr>
          <p:cNvPr id="3" name="Content Placeholder 2"/>
          <p:cNvSpPr>
            <a:spLocks noGrp="1"/>
          </p:cNvSpPr>
          <p:nvPr>
            <p:ph sz="quarter" idx="1"/>
          </p:nvPr>
        </p:nvSpPr>
        <p:spPr>
          <a:xfrm>
            <a:off x="2218307" y="974047"/>
            <a:ext cx="6481213" cy="1276135"/>
          </a:xfrm>
        </p:spPr>
        <p:txBody>
          <a:bodyPr>
            <a:normAutofit/>
          </a:bodyPr>
          <a:lstStyle/>
          <a:p>
            <a:pPr>
              <a:buNone/>
            </a:pPr>
            <a:r>
              <a:rPr lang="en-US" i="1" dirty="0"/>
              <a:t>K</a:t>
            </a:r>
            <a:r>
              <a:rPr lang="en-US" dirty="0"/>
              <a:t>(</a:t>
            </a:r>
            <a:r>
              <a:rPr lang="en-US" i="1" dirty="0" err="1"/>
              <a:t>i</a:t>
            </a:r>
            <a:r>
              <a:rPr lang="en-US" dirty="0" err="1"/>
              <a:t>,</a:t>
            </a:r>
            <a:r>
              <a:rPr lang="en-US" i="1" dirty="0" err="1"/>
              <a:t>w</a:t>
            </a:r>
            <a:r>
              <a:rPr lang="en-US" dirty="0"/>
              <a:t>) = max ( </a:t>
            </a:r>
            <a:r>
              <a:rPr lang="en-US" i="1" dirty="0"/>
              <a:t>K</a:t>
            </a:r>
            <a:r>
              <a:rPr lang="en-US" dirty="0"/>
              <a:t>(</a:t>
            </a:r>
            <a:r>
              <a:rPr lang="en-US" i="1" dirty="0"/>
              <a:t>i-1</a:t>
            </a:r>
            <a:r>
              <a:rPr lang="en-US" dirty="0"/>
              <a:t>, </a:t>
            </a:r>
            <a:r>
              <a:rPr lang="en-US" i="1" dirty="0"/>
              <a:t>w</a:t>
            </a:r>
            <a:r>
              <a:rPr lang="en-US" dirty="0"/>
              <a:t> – </a:t>
            </a:r>
            <a:r>
              <a:rPr lang="en-US" i="1" dirty="0" err="1"/>
              <a:t>w</a:t>
            </a:r>
            <a:r>
              <a:rPr lang="en-US" i="1" baseline="-25000" dirty="0" err="1"/>
              <a:t>i</a:t>
            </a:r>
            <a:r>
              <a:rPr lang="en-US" dirty="0"/>
              <a:t>) + </a:t>
            </a:r>
            <a:r>
              <a:rPr lang="en-US" i="1" dirty="0"/>
              <a:t>v</a:t>
            </a:r>
            <a:r>
              <a:rPr lang="en-US" i="1" baseline="-25000" dirty="0"/>
              <a:t>i</a:t>
            </a:r>
            <a:r>
              <a:rPr lang="en-US" dirty="0"/>
              <a:t>,  </a:t>
            </a:r>
            <a:r>
              <a:rPr lang="en-US" i="1" dirty="0"/>
              <a:t>K</a:t>
            </a:r>
            <a:r>
              <a:rPr lang="en-US" dirty="0"/>
              <a:t>(</a:t>
            </a:r>
            <a:r>
              <a:rPr lang="en-US" i="1" dirty="0"/>
              <a:t>i-1</a:t>
            </a:r>
            <a:r>
              <a:rPr lang="en-US" dirty="0"/>
              <a:t>, </a:t>
            </a:r>
            <a:r>
              <a:rPr lang="en-US" i="1" dirty="0"/>
              <a:t>w</a:t>
            </a:r>
            <a:r>
              <a:rPr lang="en-US" dirty="0"/>
              <a:t>) )</a:t>
            </a:r>
          </a:p>
          <a:p>
            <a:pPr>
              <a:buNone/>
            </a:pPr>
            <a:r>
              <a:rPr lang="en-US" i="1" dirty="0"/>
              <a:t>K</a:t>
            </a:r>
            <a:r>
              <a:rPr lang="en-US" dirty="0"/>
              <a:t>(</a:t>
            </a:r>
            <a:r>
              <a:rPr lang="en-US" dirty="0" err="1"/>
              <a:t>i,</a:t>
            </a:r>
            <a:r>
              <a:rPr lang="en-US" i="1" dirty="0" err="1"/>
              <a:t>w</a:t>
            </a:r>
            <a:r>
              <a:rPr lang="en-US" dirty="0"/>
              <a:t>) = 0, </a:t>
            </a:r>
            <a:r>
              <a:rPr lang="en-US" i="1" dirty="0" err="1"/>
              <a:t>i</a:t>
            </a:r>
            <a:r>
              <a:rPr lang="en-US" dirty="0"/>
              <a:t> &lt; 1 or </a:t>
            </a:r>
            <a:r>
              <a:rPr lang="en-US" i="1" dirty="0"/>
              <a:t>w</a:t>
            </a:r>
            <a:r>
              <a:rPr lang="en-US" dirty="0"/>
              <a:t> &lt; 1</a:t>
            </a:r>
          </a:p>
          <a:p>
            <a:pPr>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89618980"/>
              </p:ext>
            </p:extLst>
          </p:nvPr>
        </p:nvGraphicFramePr>
        <p:xfrm>
          <a:off x="107504" y="752801"/>
          <a:ext cx="1965604" cy="2590800"/>
        </p:xfrm>
        <a:graphic>
          <a:graphicData uri="http://schemas.openxmlformats.org/drawingml/2006/table">
            <a:tbl>
              <a:tblPr firstRow="1" bandRow="1">
                <a:tableStyleId>{0505E3EF-67EA-436B-97B2-0124C06EBD24}</a:tableStyleId>
              </a:tblPr>
              <a:tblGrid>
                <a:gridCol w="394959">
                  <a:extLst>
                    <a:ext uri="{9D8B030D-6E8A-4147-A177-3AD203B41FA5}">
                      <a16:colId xmlns:a16="http://schemas.microsoft.com/office/drawing/2014/main" val="20000"/>
                    </a:ext>
                  </a:extLst>
                </a:gridCol>
                <a:gridCol w="718487">
                  <a:extLst>
                    <a:ext uri="{9D8B030D-6E8A-4147-A177-3AD203B41FA5}">
                      <a16:colId xmlns:a16="http://schemas.microsoft.com/office/drawing/2014/main" val="20001"/>
                    </a:ext>
                  </a:extLst>
                </a:gridCol>
                <a:gridCol w="852158">
                  <a:extLst>
                    <a:ext uri="{9D8B030D-6E8A-4147-A177-3AD203B41FA5}">
                      <a16:colId xmlns:a16="http://schemas.microsoft.com/office/drawing/2014/main" val="20002"/>
                    </a:ext>
                  </a:extLst>
                </a:gridCol>
              </a:tblGrid>
              <a:tr h="370840">
                <a:tc>
                  <a:txBody>
                    <a:bodyPr/>
                    <a:lstStyle/>
                    <a:p>
                      <a:pPr algn="ctr"/>
                      <a:r>
                        <a:rPr lang="en-US" sz="2800" i="1" dirty="0" err="1"/>
                        <a:t>i</a:t>
                      </a:r>
                      <a:endParaRPr lang="en-US" sz="2800" i="1" dirty="0"/>
                    </a:p>
                  </a:txBody>
                  <a:tcPr/>
                </a:tc>
                <a:tc>
                  <a:txBody>
                    <a:bodyPr/>
                    <a:lstStyle/>
                    <a:p>
                      <a:pPr algn="ctr"/>
                      <a:r>
                        <a:rPr lang="en-US" sz="2800" i="1" dirty="0" err="1"/>
                        <a:t>w</a:t>
                      </a:r>
                      <a:r>
                        <a:rPr lang="en-US" sz="2800" i="1" baseline="-25000" dirty="0" err="1"/>
                        <a:t>i</a:t>
                      </a:r>
                      <a:endParaRPr lang="en-US" sz="2800" i="1" baseline="-25000" dirty="0"/>
                    </a:p>
                  </a:txBody>
                  <a:tcPr/>
                </a:tc>
                <a:tc>
                  <a:txBody>
                    <a:bodyPr/>
                    <a:lstStyle/>
                    <a:p>
                      <a:pPr algn="ctr"/>
                      <a:r>
                        <a:rPr lang="en-US" sz="2800" i="1" dirty="0"/>
                        <a:t>v</a:t>
                      </a:r>
                      <a:r>
                        <a:rPr lang="en-US" sz="2800" i="1" baseline="-25000" dirty="0"/>
                        <a:t>i</a:t>
                      </a:r>
                    </a:p>
                  </a:txBody>
                  <a:tcPr/>
                </a:tc>
                <a:extLst>
                  <a:ext uri="{0D108BD9-81ED-4DB2-BD59-A6C34878D82A}">
                    <a16:rowId xmlns:a16="http://schemas.microsoft.com/office/drawing/2014/main" val="10000"/>
                  </a:ext>
                </a:extLst>
              </a:tr>
              <a:tr h="370840">
                <a:tc>
                  <a:txBody>
                    <a:bodyPr/>
                    <a:lstStyle/>
                    <a:p>
                      <a:pPr algn="r"/>
                      <a:r>
                        <a:rPr lang="en-US" sz="2800" dirty="0"/>
                        <a:t>1</a:t>
                      </a:r>
                    </a:p>
                  </a:txBody>
                  <a:tcPr/>
                </a:tc>
                <a:tc>
                  <a:txBody>
                    <a:bodyPr/>
                    <a:lstStyle/>
                    <a:p>
                      <a:pPr algn="r"/>
                      <a:r>
                        <a:rPr lang="en-US" sz="2800" dirty="0"/>
                        <a:t>6</a:t>
                      </a:r>
                    </a:p>
                  </a:txBody>
                  <a:tcPr/>
                </a:tc>
                <a:tc>
                  <a:txBody>
                    <a:bodyPr/>
                    <a:lstStyle/>
                    <a:p>
                      <a:pPr algn="r"/>
                      <a:r>
                        <a:rPr lang="en-US" sz="2800" dirty="0"/>
                        <a:t>$30</a:t>
                      </a:r>
                    </a:p>
                  </a:txBody>
                  <a:tcPr/>
                </a:tc>
                <a:extLst>
                  <a:ext uri="{0D108BD9-81ED-4DB2-BD59-A6C34878D82A}">
                    <a16:rowId xmlns:a16="http://schemas.microsoft.com/office/drawing/2014/main" val="10001"/>
                  </a:ext>
                </a:extLst>
              </a:tr>
              <a:tr h="0">
                <a:tc>
                  <a:txBody>
                    <a:bodyPr/>
                    <a:lstStyle/>
                    <a:p>
                      <a:pPr algn="r"/>
                      <a:r>
                        <a:rPr lang="en-US" sz="2800" dirty="0"/>
                        <a:t>2</a:t>
                      </a:r>
                    </a:p>
                  </a:txBody>
                  <a:tcPr/>
                </a:tc>
                <a:tc>
                  <a:txBody>
                    <a:bodyPr/>
                    <a:lstStyle/>
                    <a:p>
                      <a:pPr algn="r"/>
                      <a:r>
                        <a:rPr lang="en-US" sz="2800" dirty="0"/>
                        <a:t>3</a:t>
                      </a:r>
                    </a:p>
                  </a:txBody>
                  <a:tcPr/>
                </a:tc>
                <a:tc>
                  <a:txBody>
                    <a:bodyPr/>
                    <a:lstStyle/>
                    <a:p>
                      <a:pPr algn="r"/>
                      <a:r>
                        <a:rPr lang="en-US" sz="2800" dirty="0"/>
                        <a:t>$14</a:t>
                      </a:r>
                    </a:p>
                  </a:txBody>
                  <a:tcPr/>
                </a:tc>
                <a:extLst>
                  <a:ext uri="{0D108BD9-81ED-4DB2-BD59-A6C34878D82A}">
                    <a16:rowId xmlns:a16="http://schemas.microsoft.com/office/drawing/2014/main" val="10002"/>
                  </a:ext>
                </a:extLst>
              </a:tr>
              <a:tr h="370840">
                <a:tc>
                  <a:txBody>
                    <a:bodyPr/>
                    <a:lstStyle/>
                    <a:p>
                      <a:pPr algn="r"/>
                      <a:r>
                        <a:rPr lang="en-US" sz="2800" dirty="0"/>
                        <a:t>3</a:t>
                      </a:r>
                    </a:p>
                  </a:txBody>
                  <a:tcPr/>
                </a:tc>
                <a:tc>
                  <a:txBody>
                    <a:bodyPr/>
                    <a:lstStyle/>
                    <a:p>
                      <a:pPr algn="r"/>
                      <a:r>
                        <a:rPr lang="en-US" sz="2800" dirty="0"/>
                        <a:t>4</a:t>
                      </a:r>
                    </a:p>
                  </a:txBody>
                  <a:tcPr/>
                </a:tc>
                <a:tc>
                  <a:txBody>
                    <a:bodyPr/>
                    <a:lstStyle/>
                    <a:p>
                      <a:pPr algn="r"/>
                      <a:r>
                        <a:rPr lang="en-US" sz="2800" dirty="0"/>
                        <a:t>$16</a:t>
                      </a:r>
                    </a:p>
                  </a:txBody>
                  <a:tcPr/>
                </a:tc>
                <a:extLst>
                  <a:ext uri="{0D108BD9-81ED-4DB2-BD59-A6C34878D82A}">
                    <a16:rowId xmlns:a16="http://schemas.microsoft.com/office/drawing/2014/main" val="10003"/>
                  </a:ext>
                </a:extLst>
              </a:tr>
              <a:tr h="370840">
                <a:tc>
                  <a:txBody>
                    <a:bodyPr/>
                    <a:lstStyle/>
                    <a:p>
                      <a:pPr algn="r"/>
                      <a:r>
                        <a:rPr lang="en-US" sz="2800" dirty="0"/>
                        <a:t>4</a:t>
                      </a:r>
                    </a:p>
                  </a:txBody>
                  <a:tcPr/>
                </a:tc>
                <a:tc>
                  <a:txBody>
                    <a:bodyPr/>
                    <a:lstStyle/>
                    <a:p>
                      <a:pPr algn="r"/>
                      <a:r>
                        <a:rPr lang="en-US" sz="2800" dirty="0"/>
                        <a:t>2</a:t>
                      </a:r>
                    </a:p>
                  </a:txBody>
                  <a:tcPr/>
                </a:tc>
                <a:tc>
                  <a:txBody>
                    <a:bodyPr/>
                    <a:lstStyle/>
                    <a:p>
                      <a:pPr algn="r"/>
                      <a:r>
                        <a:rPr lang="en-US" sz="2800" dirty="0"/>
                        <a:t>$9</a:t>
                      </a:r>
                    </a:p>
                  </a:txBody>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92860649"/>
              </p:ext>
            </p:extLst>
          </p:nvPr>
        </p:nvGraphicFramePr>
        <p:xfrm>
          <a:off x="252708" y="3583994"/>
          <a:ext cx="8446812" cy="2858438"/>
        </p:xfrm>
        <a:graphic>
          <a:graphicData uri="http://schemas.openxmlformats.org/drawingml/2006/table">
            <a:tbl>
              <a:tblPr bandRow="1">
                <a:tableStyleId>{6E25E649-3F16-4E02-A733-19D2CDBF48F0}</a:tableStyleId>
              </a:tblPr>
              <a:tblGrid>
                <a:gridCol w="703901">
                  <a:extLst>
                    <a:ext uri="{9D8B030D-6E8A-4147-A177-3AD203B41FA5}">
                      <a16:colId xmlns:a16="http://schemas.microsoft.com/office/drawing/2014/main" val="20000"/>
                    </a:ext>
                  </a:extLst>
                </a:gridCol>
                <a:gridCol w="703901">
                  <a:extLst>
                    <a:ext uri="{9D8B030D-6E8A-4147-A177-3AD203B41FA5}">
                      <a16:colId xmlns:a16="http://schemas.microsoft.com/office/drawing/2014/main" val="20001"/>
                    </a:ext>
                  </a:extLst>
                </a:gridCol>
                <a:gridCol w="703901">
                  <a:extLst>
                    <a:ext uri="{9D8B030D-6E8A-4147-A177-3AD203B41FA5}">
                      <a16:colId xmlns:a16="http://schemas.microsoft.com/office/drawing/2014/main" val="20002"/>
                    </a:ext>
                  </a:extLst>
                </a:gridCol>
                <a:gridCol w="703901">
                  <a:extLst>
                    <a:ext uri="{9D8B030D-6E8A-4147-A177-3AD203B41FA5}">
                      <a16:colId xmlns:a16="http://schemas.microsoft.com/office/drawing/2014/main" val="20003"/>
                    </a:ext>
                  </a:extLst>
                </a:gridCol>
                <a:gridCol w="703901">
                  <a:extLst>
                    <a:ext uri="{9D8B030D-6E8A-4147-A177-3AD203B41FA5}">
                      <a16:colId xmlns:a16="http://schemas.microsoft.com/office/drawing/2014/main" val="20004"/>
                    </a:ext>
                  </a:extLst>
                </a:gridCol>
                <a:gridCol w="703901">
                  <a:extLst>
                    <a:ext uri="{9D8B030D-6E8A-4147-A177-3AD203B41FA5}">
                      <a16:colId xmlns:a16="http://schemas.microsoft.com/office/drawing/2014/main" val="20005"/>
                    </a:ext>
                  </a:extLst>
                </a:gridCol>
                <a:gridCol w="703901">
                  <a:extLst>
                    <a:ext uri="{9D8B030D-6E8A-4147-A177-3AD203B41FA5}">
                      <a16:colId xmlns:a16="http://schemas.microsoft.com/office/drawing/2014/main" val="20006"/>
                    </a:ext>
                  </a:extLst>
                </a:gridCol>
                <a:gridCol w="703901">
                  <a:extLst>
                    <a:ext uri="{9D8B030D-6E8A-4147-A177-3AD203B41FA5}">
                      <a16:colId xmlns:a16="http://schemas.microsoft.com/office/drawing/2014/main" val="20007"/>
                    </a:ext>
                  </a:extLst>
                </a:gridCol>
                <a:gridCol w="703901">
                  <a:extLst>
                    <a:ext uri="{9D8B030D-6E8A-4147-A177-3AD203B41FA5}">
                      <a16:colId xmlns:a16="http://schemas.microsoft.com/office/drawing/2014/main" val="20008"/>
                    </a:ext>
                  </a:extLst>
                </a:gridCol>
                <a:gridCol w="703901">
                  <a:extLst>
                    <a:ext uri="{9D8B030D-6E8A-4147-A177-3AD203B41FA5}">
                      <a16:colId xmlns:a16="http://schemas.microsoft.com/office/drawing/2014/main" val="20009"/>
                    </a:ext>
                  </a:extLst>
                </a:gridCol>
                <a:gridCol w="703901">
                  <a:extLst>
                    <a:ext uri="{9D8B030D-6E8A-4147-A177-3AD203B41FA5}">
                      <a16:colId xmlns:a16="http://schemas.microsoft.com/office/drawing/2014/main" val="20010"/>
                    </a:ext>
                  </a:extLst>
                </a:gridCol>
                <a:gridCol w="703901">
                  <a:extLst>
                    <a:ext uri="{9D8B030D-6E8A-4147-A177-3AD203B41FA5}">
                      <a16:colId xmlns:a16="http://schemas.microsoft.com/office/drawing/2014/main" val="20011"/>
                    </a:ext>
                  </a:extLst>
                </a:gridCol>
              </a:tblGrid>
              <a:tr h="370840">
                <a:tc>
                  <a:txBody>
                    <a:bodyPr/>
                    <a:lstStyle/>
                    <a:p>
                      <a:pPr algn="ctr"/>
                      <a:r>
                        <a:rPr lang="en-US" sz="2400" i="1" dirty="0" err="1"/>
                        <a:t>i</a:t>
                      </a:r>
                      <a:r>
                        <a:rPr lang="en-US" sz="2400" i="0" dirty="0"/>
                        <a:t>\</a:t>
                      </a:r>
                      <a:r>
                        <a:rPr lang="en-US" sz="2400" i="1" dirty="0"/>
                        <a:t>w</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9</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10</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endParaRPr lang="en-US" sz="2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572438">
                <a:tc>
                  <a:txBody>
                    <a:bodyPr/>
                    <a:lstStyle/>
                    <a:p>
                      <a:pPr algn="ctr"/>
                      <a:r>
                        <a:rPr lang="en-US" sz="24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2"/>
                  </a:ext>
                </a:extLst>
              </a:tr>
              <a:tr h="370840">
                <a:tc>
                  <a:txBody>
                    <a:bodyPr/>
                    <a:lstStyle/>
                    <a:p>
                      <a:pPr algn="ctr"/>
                      <a:r>
                        <a:rPr lang="en-US" sz="2400"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3"/>
                  </a:ext>
                </a:extLst>
              </a:tr>
              <a:tr h="370840">
                <a:tc>
                  <a:txBody>
                    <a:bodyPr/>
                    <a:lstStyle/>
                    <a:p>
                      <a:pPr algn="ctr"/>
                      <a:r>
                        <a:rPr lang="en-US" sz="2400" dirty="0"/>
                        <a:t>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extLst>
                  <a:ext uri="{0D108BD9-81ED-4DB2-BD59-A6C34878D82A}">
                    <a16:rowId xmlns:a16="http://schemas.microsoft.com/office/drawing/2014/main" val="10004"/>
                  </a:ext>
                </a:extLst>
              </a:tr>
              <a:tr h="370840">
                <a:tc>
                  <a:txBody>
                    <a:bodyPr/>
                    <a:lstStyle/>
                    <a:p>
                      <a:pPr algn="ctr"/>
                      <a:r>
                        <a:rPr lang="en-US" sz="2400" dirty="0"/>
                        <a:t>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6" name="Rectangle 5">
            <a:extLst>
              <a:ext uri="{FF2B5EF4-FFF2-40B4-BE49-F238E27FC236}">
                <a16:creationId xmlns:a16="http://schemas.microsoft.com/office/drawing/2014/main" id="{AB7464F3-DF17-384B-8D8A-429DDB1AA00C}"/>
              </a:ext>
            </a:extLst>
          </p:cNvPr>
          <p:cNvSpPr/>
          <p:nvPr/>
        </p:nvSpPr>
        <p:spPr>
          <a:xfrm>
            <a:off x="2073108" y="5101900"/>
            <a:ext cx="6242125" cy="1008112"/>
          </a:xfrm>
          <a:prstGeom prst="rect">
            <a:avLst/>
          </a:prstGeom>
          <a:solidFill>
            <a:schemeClr val="accent4">
              <a:lumMod val="20000"/>
              <a:lumOff val="8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2">
                    <a:lumMod val="75000"/>
                    <a:lumOff val="25000"/>
                  </a:schemeClr>
                </a:solidFill>
              </a:rPr>
              <a:t>Watch lecture Week11.Lecture2.Part3 for example on running the Knapsack </a:t>
            </a:r>
          </a:p>
        </p:txBody>
      </p:sp>
    </p:spTree>
    <p:extLst>
      <p:ext uri="{BB962C8B-B14F-4D97-AF65-F5344CB8AC3E}">
        <p14:creationId xmlns:p14="http://schemas.microsoft.com/office/powerpoint/2010/main" val="2185896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5382-0CCD-CE80-7DF0-7AD3940A0E8B}"/>
              </a:ext>
            </a:extLst>
          </p:cNvPr>
          <p:cNvSpPr>
            <a:spLocks noGrp="1"/>
          </p:cNvSpPr>
          <p:nvPr>
            <p:ph type="title"/>
          </p:nvPr>
        </p:nvSpPr>
        <p:spPr>
          <a:xfrm>
            <a:off x="265113" y="107951"/>
            <a:ext cx="8623300" cy="365125"/>
          </a:xfrm>
        </p:spPr>
        <p:txBody>
          <a:bodyPr/>
          <a:lstStyle/>
          <a:p>
            <a:r>
              <a:rPr lang="en-US" sz="2000" dirty="0"/>
              <a:t>Most crucial step in DP: finding parameters &amp; recurrences</a:t>
            </a:r>
          </a:p>
        </p:txBody>
      </p:sp>
      <p:sp>
        <p:nvSpPr>
          <p:cNvPr id="4" name="Date Placeholder 3">
            <a:extLst>
              <a:ext uri="{FF2B5EF4-FFF2-40B4-BE49-F238E27FC236}">
                <a16:creationId xmlns:a16="http://schemas.microsoft.com/office/drawing/2014/main" id="{A91D4C73-DEAE-7503-72EA-62D1CFABD332}"/>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E52EFDDD-E74D-7F77-C942-480AF06090B3}"/>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BC24FA7D-B874-F177-B207-EC497A55E993}"/>
              </a:ext>
            </a:extLst>
          </p:cNvPr>
          <p:cNvSpPr>
            <a:spLocks noGrp="1"/>
          </p:cNvSpPr>
          <p:nvPr>
            <p:ph type="sldNum" sz="quarter" idx="12"/>
          </p:nvPr>
        </p:nvSpPr>
        <p:spPr/>
        <p:txBody>
          <a:bodyPr/>
          <a:lstStyle/>
          <a:p>
            <a:pPr>
              <a:defRPr/>
            </a:pPr>
            <a:fld id="{F9610808-8E44-6F46-B441-732A53FE435D}" type="slidenum">
              <a:rPr lang="en-US" smtClean="0"/>
              <a:pPr>
                <a:defRPr/>
              </a:pPr>
              <a:t>18</a:t>
            </a:fld>
            <a:endParaRPr lang="en-US" dirty="0"/>
          </a:p>
        </p:txBody>
      </p:sp>
      <p:graphicFrame>
        <p:nvGraphicFramePr>
          <p:cNvPr id="7" name="Content Placeholder 6">
            <a:extLst>
              <a:ext uri="{FF2B5EF4-FFF2-40B4-BE49-F238E27FC236}">
                <a16:creationId xmlns:a16="http://schemas.microsoft.com/office/drawing/2014/main" id="{DDD1F981-FD45-E333-FCF8-DAE01478B890}"/>
              </a:ext>
            </a:extLst>
          </p:cNvPr>
          <p:cNvGraphicFramePr>
            <a:graphicFrameLocks noGrp="1"/>
          </p:cNvGraphicFramePr>
          <p:nvPr>
            <p:ph idx="1"/>
            <p:extLst>
              <p:ext uri="{D42A27DB-BD31-4B8C-83A1-F6EECF244321}">
                <p14:modId xmlns:p14="http://schemas.microsoft.com/office/powerpoint/2010/main" val="1561291650"/>
              </p:ext>
            </p:extLst>
          </p:nvPr>
        </p:nvGraphicFramePr>
        <p:xfrm>
          <a:off x="141744" y="497302"/>
          <a:ext cx="4611833" cy="2644393"/>
        </p:xfrm>
        <a:graphic>
          <a:graphicData uri="http://schemas.openxmlformats.org/drawingml/2006/table">
            <a:tbl>
              <a:tblPr firstRow="1" bandRow="1">
                <a:tableStyleId>{C4B1156A-380E-4F78-BDF5-A606A8083BF9}</a:tableStyleId>
              </a:tblPr>
              <a:tblGrid>
                <a:gridCol w="4611833">
                  <a:extLst>
                    <a:ext uri="{9D8B030D-6E8A-4147-A177-3AD203B41FA5}">
                      <a16:colId xmlns:a16="http://schemas.microsoft.com/office/drawing/2014/main" val="960031859"/>
                    </a:ext>
                  </a:extLst>
                </a:gridCol>
              </a:tblGrid>
              <a:tr h="330244">
                <a:tc>
                  <a:txBody>
                    <a:bodyPr/>
                    <a:lstStyle/>
                    <a:p>
                      <a:pPr algn="ctr"/>
                      <a:r>
                        <a:rPr lang="en-US" sz="1600" dirty="0"/>
                        <a:t>Coin-row problem</a:t>
                      </a:r>
                    </a:p>
                  </a:txBody>
                  <a:tcPr/>
                </a:tc>
                <a:extLst>
                  <a:ext uri="{0D108BD9-81ED-4DB2-BD59-A6C34878D82A}">
                    <a16:rowId xmlns:a16="http://schemas.microsoft.com/office/drawing/2014/main" val="2153016604"/>
                  </a:ext>
                </a:extLst>
              </a:tr>
              <a:tr h="2309113">
                <a:tc>
                  <a:txBody>
                    <a:bodyPr/>
                    <a:lstStyle/>
                    <a:p>
                      <a:r>
                        <a:rPr lang="en-US" sz="1600" dirty="0"/>
                        <a:t>There is a row of n coins whose values are some positive integers c</a:t>
                      </a:r>
                      <a:r>
                        <a:rPr lang="en-US" sz="1600" baseline="-25000" dirty="0"/>
                        <a:t>1</a:t>
                      </a:r>
                      <a:r>
                        <a:rPr lang="en-US" sz="1600" dirty="0"/>
                        <a:t>, c</a:t>
                      </a:r>
                      <a:r>
                        <a:rPr lang="en-US" sz="1600" baseline="-25000" dirty="0"/>
                        <a:t>2</a:t>
                      </a:r>
                      <a:r>
                        <a:rPr lang="en-US" sz="1600" dirty="0"/>
                        <a:t>, . . . , </a:t>
                      </a:r>
                      <a:r>
                        <a:rPr lang="en-US" sz="1600" dirty="0" err="1"/>
                        <a:t>c</a:t>
                      </a:r>
                      <a:r>
                        <a:rPr lang="en-US" sz="1600" baseline="-25000" dirty="0" err="1"/>
                        <a:t>n</a:t>
                      </a:r>
                      <a:r>
                        <a:rPr lang="en-US" sz="1600" dirty="0"/>
                        <a:t>, not necessarily distinct. The goal is to pick up the maximum amount of money subject to the constraint that no two coins adjacent in the initial row can be picked up.</a:t>
                      </a:r>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0" name="Content Placeholder 6">
            <a:extLst>
              <a:ext uri="{FF2B5EF4-FFF2-40B4-BE49-F238E27FC236}">
                <a16:creationId xmlns:a16="http://schemas.microsoft.com/office/drawing/2014/main" id="{F16609DB-AAD4-BBF2-91E4-24542EF858BA}"/>
              </a:ext>
            </a:extLst>
          </p:cNvPr>
          <p:cNvGraphicFramePr>
            <a:graphicFrameLocks/>
          </p:cNvGraphicFramePr>
          <p:nvPr>
            <p:extLst>
              <p:ext uri="{D42A27DB-BD31-4B8C-83A1-F6EECF244321}">
                <p14:modId xmlns:p14="http://schemas.microsoft.com/office/powerpoint/2010/main" val="862223507"/>
              </p:ext>
            </p:extLst>
          </p:nvPr>
        </p:nvGraphicFramePr>
        <p:xfrm>
          <a:off x="4963398" y="497302"/>
          <a:ext cx="4018856" cy="2663062"/>
        </p:xfrm>
        <a:graphic>
          <a:graphicData uri="http://schemas.openxmlformats.org/drawingml/2006/table">
            <a:tbl>
              <a:tblPr firstRow="1" bandRow="1">
                <a:tableStyleId>{C4B1156A-380E-4F78-BDF5-A606A8083BF9}</a:tableStyleId>
              </a:tblPr>
              <a:tblGrid>
                <a:gridCol w="4018856">
                  <a:extLst>
                    <a:ext uri="{9D8B030D-6E8A-4147-A177-3AD203B41FA5}">
                      <a16:colId xmlns:a16="http://schemas.microsoft.com/office/drawing/2014/main" val="960031859"/>
                    </a:ext>
                  </a:extLst>
                </a:gridCol>
              </a:tblGrid>
              <a:tr h="377062">
                <a:tc>
                  <a:txBody>
                    <a:bodyPr/>
                    <a:lstStyle/>
                    <a:p>
                      <a:pPr algn="ctr"/>
                      <a:r>
                        <a:rPr lang="en-US" sz="1600" dirty="0"/>
                        <a:t>Change-making problem</a:t>
                      </a:r>
                    </a:p>
                  </a:txBody>
                  <a:tcPr/>
                </a:tc>
                <a:extLst>
                  <a:ext uri="{0D108BD9-81ED-4DB2-BD59-A6C34878D82A}">
                    <a16:rowId xmlns:a16="http://schemas.microsoft.com/office/drawing/2014/main" val="2153016604"/>
                  </a:ext>
                </a:extLst>
              </a:tr>
              <a:tr h="2121198">
                <a:tc>
                  <a:txBody>
                    <a:bodyPr/>
                    <a:lstStyle/>
                    <a:p>
                      <a:r>
                        <a:rPr lang="en-US" sz="1600" dirty="0"/>
                        <a:t>Give change for amount W using the minimum number of coins of denominations d</a:t>
                      </a:r>
                      <a:r>
                        <a:rPr lang="en-US" sz="1600" baseline="-25000" dirty="0"/>
                        <a:t>1</a:t>
                      </a:r>
                      <a:r>
                        <a:rPr lang="en-US" sz="1600" dirty="0"/>
                        <a:t> &lt; d</a:t>
                      </a:r>
                      <a:r>
                        <a:rPr lang="en-US" sz="1600" baseline="-25000" dirty="0"/>
                        <a:t>2</a:t>
                      </a:r>
                      <a:r>
                        <a:rPr lang="en-US" sz="1600" dirty="0"/>
                        <a:t> &lt; . . . &lt; d</a:t>
                      </a:r>
                      <a:r>
                        <a:rPr lang="en-US" sz="1600" baseline="-25000" dirty="0"/>
                        <a:t>n</a:t>
                      </a:r>
                      <a:r>
                        <a:rPr lang="en-US" sz="1600" dirty="0"/>
                        <a:t>. Assume availability of unlimited quantities of coins for each of the n denominations d</a:t>
                      </a:r>
                      <a:r>
                        <a:rPr lang="en-US" sz="1600" baseline="-25000" dirty="0"/>
                        <a:t>i</a:t>
                      </a:r>
                      <a:r>
                        <a:rPr lang="en-US" sz="1600" dirty="0"/>
                        <a:t> and d</a:t>
                      </a:r>
                      <a:r>
                        <a:rPr lang="en-US" sz="1600" baseline="-25000" dirty="0"/>
                        <a:t>1</a:t>
                      </a:r>
                      <a:r>
                        <a:rPr lang="en-US" sz="1600" dirty="0"/>
                        <a:t> = 1.</a:t>
                      </a:r>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1" name="Content Placeholder 6">
            <a:extLst>
              <a:ext uri="{FF2B5EF4-FFF2-40B4-BE49-F238E27FC236}">
                <a16:creationId xmlns:a16="http://schemas.microsoft.com/office/drawing/2014/main" id="{12189BAE-DAAD-6789-9605-FE9E6D121DB2}"/>
              </a:ext>
            </a:extLst>
          </p:cNvPr>
          <p:cNvGraphicFramePr>
            <a:graphicFrameLocks/>
          </p:cNvGraphicFramePr>
          <p:nvPr>
            <p:extLst>
              <p:ext uri="{D42A27DB-BD31-4B8C-83A1-F6EECF244321}">
                <p14:modId xmlns:p14="http://schemas.microsoft.com/office/powerpoint/2010/main" val="758946882"/>
              </p:ext>
            </p:extLst>
          </p:nvPr>
        </p:nvGraphicFramePr>
        <p:xfrm>
          <a:off x="132435" y="3285316"/>
          <a:ext cx="4577387" cy="2429409"/>
        </p:xfrm>
        <a:graphic>
          <a:graphicData uri="http://schemas.openxmlformats.org/drawingml/2006/table">
            <a:tbl>
              <a:tblPr firstRow="1" bandRow="1">
                <a:tableStyleId>{C4B1156A-380E-4F78-BDF5-A606A8083BF9}</a:tableStyleId>
              </a:tblPr>
              <a:tblGrid>
                <a:gridCol w="4577387">
                  <a:extLst>
                    <a:ext uri="{9D8B030D-6E8A-4147-A177-3AD203B41FA5}">
                      <a16:colId xmlns:a16="http://schemas.microsoft.com/office/drawing/2014/main" val="960031859"/>
                    </a:ext>
                  </a:extLst>
                </a:gridCol>
              </a:tblGrid>
              <a:tr h="283311">
                <a:tc>
                  <a:txBody>
                    <a:bodyPr/>
                    <a:lstStyle/>
                    <a:p>
                      <a:pPr algn="ctr"/>
                      <a:r>
                        <a:rPr lang="en-US" sz="1600" dirty="0"/>
                        <a:t>all palindromes</a:t>
                      </a:r>
                    </a:p>
                  </a:txBody>
                  <a:tcPr/>
                </a:tc>
                <a:extLst>
                  <a:ext uri="{0D108BD9-81ED-4DB2-BD59-A6C34878D82A}">
                    <a16:rowId xmlns:a16="http://schemas.microsoft.com/office/drawing/2014/main" val="2153016604"/>
                  </a:ext>
                </a:extLst>
              </a:tr>
              <a:tr h="2094129">
                <a:tc>
                  <a:txBody>
                    <a:bodyPr/>
                    <a:lstStyle/>
                    <a:p>
                      <a:pPr marL="0" algn="l" defTabSz="914400" rtl="0" eaLnBrk="1" latinLnBrk="0" hangingPunct="1"/>
                      <a:r>
                        <a:rPr lang="en-AU" sz="1600" b="0" i="0" kern="1200" dirty="0">
                          <a:solidFill>
                            <a:schemeClr val="dk1"/>
                          </a:solidFill>
                          <a:effectLst/>
                          <a:latin typeface="+mn-lt"/>
                          <a:ea typeface="+mn-ea"/>
                          <a:cs typeface="+mn-cs"/>
                        </a:rPr>
                        <a:t>Given a string S of length n, construct a DP algorithm to find all nonempty substrings that are palindromes.</a:t>
                      </a:r>
                      <a:br>
                        <a:rPr lang="en-AU" sz="1600" dirty="0"/>
                      </a:br>
                      <a:r>
                        <a:rPr lang="en-AU" sz="1600" b="1" i="1" kern="1200" dirty="0">
                          <a:solidFill>
                            <a:schemeClr val="dk1"/>
                          </a:solidFill>
                          <a:latin typeface="+mn-lt"/>
                          <a:ea typeface="+mn-ea"/>
                          <a:cs typeface="+mn-cs"/>
                        </a:rPr>
                        <a:t>What’s the output looks like?</a:t>
                      </a:r>
                      <a:endParaRPr lang="en-US" sz="1600" b="1" i="1" kern="1200" dirty="0">
                        <a:solidFill>
                          <a:schemeClr val="dk1"/>
                        </a:solidFill>
                        <a:latin typeface="+mn-lt"/>
                        <a:ea typeface="+mn-ea"/>
                        <a:cs typeface="+mn-cs"/>
                      </a:endParaRPr>
                    </a:p>
                    <a:p>
                      <a:endParaRPr lang="en-US" sz="1600" b="1" i="1" dirty="0"/>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2" name="Content Placeholder 6">
            <a:extLst>
              <a:ext uri="{FF2B5EF4-FFF2-40B4-BE49-F238E27FC236}">
                <a16:creationId xmlns:a16="http://schemas.microsoft.com/office/drawing/2014/main" id="{7C472D2D-54F3-B7BD-F392-A3CA20BD1AB5}"/>
              </a:ext>
            </a:extLst>
          </p:cNvPr>
          <p:cNvGraphicFramePr>
            <a:graphicFrameLocks/>
          </p:cNvGraphicFramePr>
          <p:nvPr>
            <p:extLst>
              <p:ext uri="{D42A27DB-BD31-4B8C-83A1-F6EECF244321}">
                <p14:modId xmlns:p14="http://schemas.microsoft.com/office/powerpoint/2010/main" val="414649952"/>
              </p:ext>
            </p:extLst>
          </p:nvPr>
        </p:nvGraphicFramePr>
        <p:xfrm>
          <a:off x="4959587" y="3285316"/>
          <a:ext cx="4018856" cy="2377440"/>
        </p:xfrm>
        <a:graphic>
          <a:graphicData uri="http://schemas.openxmlformats.org/drawingml/2006/table">
            <a:tbl>
              <a:tblPr firstRow="1" bandRow="1">
                <a:tableStyleId>{C4B1156A-380E-4F78-BDF5-A606A8083BF9}</a:tableStyleId>
              </a:tblPr>
              <a:tblGrid>
                <a:gridCol w="4018856">
                  <a:extLst>
                    <a:ext uri="{9D8B030D-6E8A-4147-A177-3AD203B41FA5}">
                      <a16:colId xmlns:a16="http://schemas.microsoft.com/office/drawing/2014/main" val="960031859"/>
                    </a:ext>
                  </a:extLst>
                </a:gridCol>
              </a:tblGrid>
              <a:tr h="265566">
                <a:tc>
                  <a:txBody>
                    <a:bodyPr/>
                    <a:lstStyle/>
                    <a:p>
                      <a:pPr algn="ctr"/>
                      <a:r>
                        <a:rPr lang="en-US" sz="1600" dirty="0"/>
                        <a:t>Some other problems</a:t>
                      </a:r>
                    </a:p>
                  </a:txBody>
                  <a:tcPr/>
                </a:tc>
                <a:extLst>
                  <a:ext uri="{0D108BD9-81ED-4DB2-BD59-A6C34878D82A}">
                    <a16:rowId xmlns:a16="http://schemas.microsoft.com/office/drawing/2014/main" val="2153016604"/>
                  </a:ext>
                </a:extLst>
              </a:tr>
              <a:tr h="2015866">
                <a:tc>
                  <a:txBody>
                    <a:bodyPr/>
                    <a:lstStyle/>
                    <a:p>
                      <a:pPr marL="285750" indent="-285750">
                        <a:buFont typeface="Arial" panose="020B0604020202020204" pitchFamily="34" charset="0"/>
                        <a:buChar char="•"/>
                      </a:pPr>
                      <a:r>
                        <a:rPr lang="en-US" sz="1600" dirty="0"/>
                        <a:t>Coin-collecting problem Levitin.8.1.example3</a:t>
                      </a:r>
                    </a:p>
                    <a:p>
                      <a:pPr marL="285750" indent="-285750">
                        <a:buFont typeface="Arial" panose="020B0604020202020204" pitchFamily="34" charset="0"/>
                        <a:buChar char="•"/>
                      </a:pPr>
                      <a:r>
                        <a:rPr lang="en-US" sz="1600" dirty="0"/>
                        <a:t>Order of matrix multiplication: exercise L8.3.11</a:t>
                      </a:r>
                    </a:p>
                    <a:p>
                      <a:pPr marL="285750" indent="-285750">
                        <a:buFont typeface="Arial" panose="020B0604020202020204" pitchFamily="34" charset="0"/>
                        <a:buChar char="•"/>
                      </a:pPr>
                      <a:r>
                        <a:rPr lang="en-US" sz="1600" dirty="0"/>
                        <a:t>Optimal binary search tree L8.3</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t>
                      </a:r>
                    </a:p>
                    <a:p>
                      <a:pPr marL="285750" indent="-285750">
                        <a:buFont typeface="Arial" panose="020B0604020202020204" pitchFamily="34" charset="0"/>
                        <a:buChar char="•"/>
                      </a:pPr>
                      <a:endParaRPr lang="en-US" sz="1600" dirty="0"/>
                    </a:p>
                  </a:txBody>
                  <a:tcPr/>
                </a:tc>
                <a:extLst>
                  <a:ext uri="{0D108BD9-81ED-4DB2-BD59-A6C34878D82A}">
                    <a16:rowId xmlns:a16="http://schemas.microsoft.com/office/drawing/2014/main" val="2249987563"/>
                  </a:ext>
                </a:extLst>
              </a:tr>
            </a:tbl>
          </a:graphicData>
        </a:graphic>
      </p:graphicFrame>
      <p:sp>
        <p:nvSpPr>
          <p:cNvPr id="13" name="Rounded Rectangle 12">
            <a:extLst>
              <a:ext uri="{FF2B5EF4-FFF2-40B4-BE49-F238E27FC236}">
                <a16:creationId xmlns:a16="http://schemas.microsoft.com/office/drawing/2014/main" id="{91BECF3F-72EE-7F4E-5035-A14EE3242306}"/>
              </a:ext>
            </a:extLst>
          </p:cNvPr>
          <p:cNvSpPr/>
          <p:nvPr/>
        </p:nvSpPr>
        <p:spPr>
          <a:xfrm>
            <a:off x="293688" y="5949280"/>
            <a:ext cx="8594725" cy="691233"/>
          </a:xfrm>
          <a:prstGeom prst="round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DP is typically applied to optimization problems such as in 3 of the above 4 boxes, knapsack, bean bundles. Exception: </a:t>
            </a:r>
            <a:r>
              <a:rPr lang="en-US" sz="1600" dirty="0" err="1"/>
              <a:t>fibonacci</a:t>
            </a:r>
            <a:r>
              <a:rPr lang="en-US" sz="1600" dirty="0"/>
              <a:t>, </a:t>
            </a:r>
            <a:r>
              <a:rPr lang="en-US" sz="1600" dirty="0" err="1"/>
              <a:t>Warshall</a:t>
            </a:r>
            <a:r>
              <a:rPr lang="en-US" sz="1600" dirty="0"/>
              <a:t>, Floyd, all palindromes…</a:t>
            </a:r>
          </a:p>
        </p:txBody>
      </p:sp>
    </p:spTree>
    <p:extLst>
      <p:ext uri="{BB962C8B-B14F-4D97-AF65-F5344CB8AC3E}">
        <p14:creationId xmlns:p14="http://schemas.microsoft.com/office/powerpoint/2010/main" val="3599181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Transitive Closure of digraphs</a:t>
            </a:r>
          </a:p>
        </p:txBody>
      </p:sp>
      <p:sp>
        <p:nvSpPr>
          <p:cNvPr id="3" name="Content Placeholder 2"/>
          <p:cNvSpPr>
            <a:spLocks noGrp="1"/>
          </p:cNvSpPr>
          <p:nvPr>
            <p:ph idx="1"/>
          </p:nvPr>
        </p:nvSpPr>
        <p:spPr>
          <a:xfrm>
            <a:off x="265113" y="1143000"/>
            <a:ext cx="8623300" cy="4800600"/>
          </a:xfrm>
        </p:spPr>
        <p:txBody>
          <a:bodyPr/>
          <a:lstStyle/>
          <a:p>
            <a:pPr marL="0" indent="0">
              <a:buNone/>
            </a:pPr>
            <a:r>
              <a:rPr lang="en-US" sz="2400" dirty="0"/>
              <a:t>Understanding </a:t>
            </a:r>
          </a:p>
          <a:p>
            <a:pPr marL="0" indent="0">
              <a:buNone/>
            </a:pPr>
            <a:r>
              <a:rPr lang="en-US" sz="2400" dirty="0"/>
              <a:t>Transitive Closure</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Related Tasks:</a:t>
            </a:r>
          </a:p>
          <a:p>
            <a:r>
              <a:rPr lang="en-US" sz="2400" dirty="0"/>
              <a:t>Compute the transitive closure for a digraph</a:t>
            </a:r>
          </a:p>
          <a:p>
            <a:r>
              <a:rPr lang="en-US" sz="2400" dirty="0"/>
              <a:t>Find APSP for a weighted graph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19</a:t>
            </a:fld>
            <a:endParaRPr lang="en-US" dirty="0"/>
          </a:p>
        </p:txBody>
      </p:sp>
      <p:pic>
        <p:nvPicPr>
          <p:cNvPr id="7" name="Picture 6"/>
          <p:cNvPicPr>
            <a:picLocks noChangeAspect="1"/>
          </p:cNvPicPr>
          <p:nvPr/>
        </p:nvPicPr>
        <p:blipFill>
          <a:blip r:embed="rId2"/>
          <a:stretch>
            <a:fillRect/>
          </a:stretch>
        </p:blipFill>
        <p:spPr>
          <a:xfrm>
            <a:off x="3360131" y="1110003"/>
            <a:ext cx="4610100" cy="3048000"/>
          </a:xfrm>
          <a:prstGeom prst="rect">
            <a:avLst/>
          </a:prstGeom>
        </p:spPr>
      </p:pic>
    </p:spTree>
    <p:extLst>
      <p:ext uri="{BB962C8B-B14F-4D97-AF65-F5344CB8AC3E}">
        <p14:creationId xmlns:p14="http://schemas.microsoft.com/office/powerpoint/2010/main" val="2315332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50" y="116632"/>
            <a:ext cx="8623300" cy="512737"/>
          </a:xfrm>
        </p:spPr>
        <p:txBody>
          <a:bodyPr/>
          <a:lstStyle/>
          <a:p>
            <a:r>
              <a:rPr lang="en-US" sz="2400" dirty="0"/>
              <a:t>Dynamic Programming: great technique, fancy name</a:t>
            </a:r>
          </a:p>
        </p:txBody>
      </p:sp>
      <p:sp>
        <p:nvSpPr>
          <p:cNvPr id="3" name="Content Placeholder 2"/>
          <p:cNvSpPr>
            <a:spLocks noGrp="1"/>
          </p:cNvSpPr>
          <p:nvPr>
            <p:ph idx="1"/>
          </p:nvPr>
        </p:nvSpPr>
        <p:spPr>
          <a:xfrm>
            <a:off x="293688" y="836712"/>
            <a:ext cx="8623300" cy="4800600"/>
          </a:xfrm>
        </p:spPr>
        <p:txBody>
          <a:bodyPr/>
          <a:lstStyle/>
          <a:p>
            <a:pPr marL="0" indent="0">
              <a:buNone/>
            </a:pPr>
            <a:r>
              <a:rPr lang="en-US" sz="2000" dirty="0"/>
              <a:t>Dynamic Programming is just a fancy way to say </a:t>
            </a:r>
            <a:r>
              <a:rPr lang="en-US" sz="2000" b="1" dirty="0"/>
              <a:t>'remembering stuffs I’ve done in a table to save time later’</a:t>
            </a:r>
          </a:p>
          <a:p>
            <a:pPr marL="0" indent="0">
              <a:spcBef>
                <a:spcPts val="600"/>
              </a:spcBef>
              <a:buNone/>
            </a:pPr>
            <a:r>
              <a:rPr lang="en-US" sz="2000" i="1" dirty="0"/>
              <a:t>Programming</a:t>
            </a:r>
            <a:r>
              <a:rPr lang="en-US" sz="2000" dirty="0"/>
              <a:t>= planning/table filling</a:t>
            </a:r>
          </a:p>
          <a:p>
            <a:pPr marL="0" indent="0">
              <a:spcBef>
                <a:spcPts val="600"/>
              </a:spcBef>
              <a:buNone/>
            </a:pPr>
            <a:r>
              <a:rPr lang="en-US" sz="2000" i="1" dirty="0"/>
              <a:t>Dynamic</a:t>
            </a:r>
            <a:r>
              <a:rPr lang="en-US" sz="2000" dirty="0"/>
              <a:t>= multi-stage, walking-around</a:t>
            </a:r>
          </a:p>
          <a:p>
            <a:pPr marL="0" indent="0">
              <a:spcBef>
                <a:spcPts val="600"/>
              </a:spcBef>
              <a:buNone/>
            </a:pPr>
            <a:endParaRPr lang="en-US" sz="2000" b="1" dirty="0">
              <a:solidFill>
                <a:srgbClr val="080FAC"/>
              </a:solidFill>
            </a:endParaRPr>
          </a:p>
          <a:p>
            <a:pPr marL="0" indent="0">
              <a:spcBef>
                <a:spcPts val="600"/>
              </a:spcBef>
              <a:buNone/>
            </a:pPr>
            <a:r>
              <a:rPr lang="en-US" sz="2000" b="1" dirty="0">
                <a:solidFill>
                  <a:srgbClr val="080FAC"/>
                </a:solidFill>
              </a:rPr>
              <a:t>To compute f(W)</a:t>
            </a:r>
          </a:p>
          <a:p>
            <a:pPr>
              <a:spcBef>
                <a:spcPts val="600"/>
              </a:spcBef>
            </a:pPr>
            <a:r>
              <a:rPr lang="en-US" sz="2000" dirty="0">
                <a:solidFill>
                  <a:srgbClr val="080FAC"/>
                </a:solidFill>
              </a:rPr>
              <a:t>first, compute and keep solutions for base  cases: </a:t>
            </a:r>
            <a:r>
              <a:rPr lang="en-US" sz="2000" b="1" dirty="0">
                <a:solidFill>
                  <a:srgbClr val="C00000"/>
                </a:solidFill>
              </a:rPr>
              <a:t>F</a:t>
            </a:r>
            <a:r>
              <a:rPr lang="en-US" sz="2000" dirty="0">
                <a:solidFill>
                  <a:srgbClr val="C00000"/>
                </a:solidFill>
              </a:rPr>
              <a:t>[0]</a:t>
            </a:r>
            <a:r>
              <a:rPr lang="en-US" sz="2000" dirty="0">
                <a:solidFill>
                  <a:srgbClr val="080FAC"/>
                </a:solidFill>
              </a:rPr>
              <a:t>= f(0), </a:t>
            </a:r>
            <a:r>
              <a:rPr lang="en-US" sz="2000" b="1" dirty="0">
                <a:solidFill>
                  <a:srgbClr val="C00000"/>
                </a:solidFill>
              </a:rPr>
              <a:t>F</a:t>
            </a:r>
            <a:r>
              <a:rPr lang="en-US" sz="2000" dirty="0">
                <a:solidFill>
                  <a:srgbClr val="C00000"/>
                </a:solidFill>
              </a:rPr>
              <a:t>[1]</a:t>
            </a:r>
            <a:r>
              <a:rPr lang="en-US" sz="2000" dirty="0">
                <a:solidFill>
                  <a:srgbClr val="080FAC"/>
                </a:solidFill>
              </a:rPr>
              <a:t>= f(1), …</a:t>
            </a:r>
          </a:p>
          <a:p>
            <a:pPr>
              <a:spcBef>
                <a:spcPts val="600"/>
              </a:spcBef>
            </a:pPr>
            <a:r>
              <a:rPr lang="en-US" sz="2000" dirty="0">
                <a:solidFill>
                  <a:srgbClr val="080FAC"/>
                </a:solidFill>
              </a:rPr>
              <a:t>then compute f(</a:t>
            </a:r>
            <a:r>
              <a:rPr lang="en-US" sz="2000" dirty="0" err="1">
                <a:solidFill>
                  <a:srgbClr val="080FAC"/>
                </a:solidFill>
              </a:rPr>
              <a:t>i</a:t>
            </a:r>
            <a:r>
              <a:rPr lang="en-US" sz="2000" dirty="0">
                <a:solidFill>
                  <a:srgbClr val="080FAC"/>
                </a:solidFill>
              </a:rPr>
              <a:t>) using</a:t>
            </a:r>
            <a:r>
              <a:rPr lang="en-US" sz="2000" dirty="0">
                <a:solidFill>
                  <a:srgbClr val="C00000"/>
                </a:solidFill>
              </a:rPr>
              <a:t> </a:t>
            </a:r>
            <a:r>
              <a:rPr lang="en-US" sz="2000" b="1" dirty="0">
                <a:solidFill>
                  <a:srgbClr val="C00000"/>
                </a:solidFill>
              </a:rPr>
              <a:t>F</a:t>
            </a:r>
            <a:r>
              <a:rPr lang="en-US" sz="2000" dirty="0">
                <a:solidFill>
                  <a:srgbClr val="C00000"/>
                </a:solidFill>
              </a:rPr>
              <a:t>[j] (j&lt;</a:t>
            </a:r>
            <a:r>
              <a:rPr lang="en-US" sz="2000" dirty="0" err="1">
                <a:solidFill>
                  <a:srgbClr val="C00000"/>
                </a:solidFill>
              </a:rPr>
              <a:t>i</a:t>
            </a:r>
            <a:r>
              <a:rPr lang="en-US" sz="2000" dirty="0">
                <a:solidFill>
                  <a:srgbClr val="C00000"/>
                </a:solidFill>
              </a:rPr>
              <a:t>) </a:t>
            </a:r>
            <a:r>
              <a:rPr lang="en-US" sz="2000" dirty="0">
                <a:solidFill>
                  <a:srgbClr val="080FAC"/>
                </a:solidFill>
              </a:rPr>
              <a:t>and</a:t>
            </a:r>
            <a:r>
              <a:rPr lang="en-US" sz="2000" dirty="0">
                <a:solidFill>
                  <a:srgbClr val="C00000"/>
                </a:solidFill>
              </a:rPr>
              <a:t> </a:t>
            </a:r>
            <a:r>
              <a:rPr lang="en-US" sz="2000" dirty="0">
                <a:solidFill>
                  <a:srgbClr val="080FAC"/>
                </a:solidFill>
              </a:rPr>
              <a:t>store</a:t>
            </a:r>
            <a:r>
              <a:rPr lang="en-US" sz="2000" dirty="0">
                <a:solidFill>
                  <a:srgbClr val="C00000"/>
                </a:solidFill>
              </a:rPr>
              <a:t> </a:t>
            </a:r>
            <a:r>
              <a:rPr lang="en-US" sz="2000" dirty="0">
                <a:solidFill>
                  <a:srgbClr val="080FAC"/>
                </a:solidFill>
              </a:rPr>
              <a:t>f[</a:t>
            </a:r>
            <a:r>
              <a:rPr lang="en-US" sz="2000" dirty="0" err="1">
                <a:solidFill>
                  <a:srgbClr val="080FAC"/>
                </a:solidFill>
              </a:rPr>
              <a:t>i</a:t>
            </a:r>
            <a:r>
              <a:rPr lang="en-US" sz="2000" dirty="0">
                <a:solidFill>
                  <a:srgbClr val="080FAC"/>
                </a:solidFill>
              </a:rPr>
              <a:t>]</a:t>
            </a:r>
            <a:r>
              <a:rPr lang="en-US" sz="2000" dirty="0">
                <a:solidFill>
                  <a:srgbClr val="C00000"/>
                </a:solidFill>
              </a:rPr>
              <a:t> </a:t>
            </a:r>
            <a:r>
              <a:rPr lang="en-US" sz="2000" dirty="0">
                <a:solidFill>
                  <a:srgbClr val="080FAC"/>
                </a:solidFill>
              </a:rPr>
              <a:t>in</a:t>
            </a:r>
            <a:r>
              <a:rPr lang="en-US" sz="2000" dirty="0">
                <a:solidFill>
                  <a:srgbClr val="C00000"/>
                </a:solidFill>
              </a:rPr>
              <a:t> F[</a:t>
            </a:r>
            <a:r>
              <a:rPr lang="en-US" sz="2000" dirty="0" err="1">
                <a:solidFill>
                  <a:srgbClr val="C00000"/>
                </a:solidFill>
              </a:rPr>
              <a:t>i</a:t>
            </a:r>
            <a:r>
              <a:rPr lang="en-US" sz="2000" dirty="0">
                <a:solidFill>
                  <a:srgbClr val="C00000"/>
                </a:solidFill>
              </a:rPr>
              <a:t>] </a:t>
            </a:r>
            <a:r>
              <a:rPr lang="en-US" sz="2000" dirty="0">
                <a:solidFill>
                  <a:srgbClr val="080FAC"/>
                </a:solidFill>
              </a:rPr>
              <a:t>for later use</a:t>
            </a:r>
          </a:p>
          <a:p>
            <a:pPr marL="0" indent="0">
              <a:spcBef>
                <a:spcPts val="600"/>
              </a:spcBef>
              <a:buNone/>
            </a:pPr>
            <a:endParaRPr lang="en-US" sz="2000" dirty="0">
              <a:solidFill>
                <a:srgbClr val="080FAC"/>
              </a:solidFill>
            </a:endParaRPr>
          </a:p>
          <a:p>
            <a:pPr marL="0" indent="0">
              <a:spcBef>
                <a:spcPts val="600"/>
              </a:spcBef>
              <a:buNone/>
            </a:pPr>
            <a:r>
              <a:rPr lang="en-US" sz="2000" b="1" dirty="0"/>
              <a:t>Example:</a:t>
            </a:r>
            <a:r>
              <a:rPr lang="en-US" sz="2000" dirty="0"/>
              <a:t> DP solution for fib(n):</a:t>
            </a:r>
          </a:p>
          <a:p>
            <a:pPr marL="0" indent="0">
              <a:spcBef>
                <a:spcPts val="600"/>
              </a:spcBef>
              <a:buNone/>
            </a:pPr>
            <a:r>
              <a:rPr lang="en-US" sz="2000" dirty="0"/>
              <a:t>build table/array F[1..n], </a:t>
            </a:r>
            <a:r>
              <a:rPr lang="en-US" sz="2000" i="1" dirty="0"/>
              <a:t>in the bottom-up order:</a:t>
            </a:r>
          </a:p>
          <a:p>
            <a:pPr lvl="1"/>
            <a:r>
              <a:rPr lang="en-US" sz="1600" dirty="0"/>
              <a:t>starting from F[1]=1, F[2]=1, </a:t>
            </a:r>
          </a:p>
          <a:p>
            <a:pPr lvl="1"/>
            <a:r>
              <a:rPr lang="en-US" sz="1600" dirty="0"/>
              <a:t>then F[3]= F[2]+F[1], F[4]= F[3]+F[2], … until getting to F[n] (which holds f(n))</a:t>
            </a:r>
          </a:p>
          <a:p>
            <a:pPr>
              <a:spcBef>
                <a:spcPts val="600"/>
              </a:spcBef>
            </a:pPr>
            <a:r>
              <a:rPr lang="en-US" sz="2000" b="1" dirty="0"/>
              <a:t>Note:</a:t>
            </a:r>
            <a:r>
              <a:rPr lang="en-US" sz="2000" dirty="0"/>
              <a:t> we don’t actually need to keep the whole array F. It’s sufficed just to keep the last 2 elements. </a:t>
            </a:r>
          </a:p>
          <a:p>
            <a:pPr marL="0" indent="0">
              <a:spcBef>
                <a:spcPts val="600"/>
              </a:spcBef>
              <a:buNone/>
            </a:pPr>
            <a:endParaRPr lang="en-US" sz="24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a:t>
            </a:fld>
            <a:endParaRPr lang="en-US" dirty="0"/>
          </a:p>
        </p:txBody>
      </p:sp>
    </p:spTree>
    <p:extLst>
      <p:ext uri="{BB962C8B-B14F-4D97-AF65-F5344CB8AC3E}">
        <p14:creationId xmlns:p14="http://schemas.microsoft.com/office/powerpoint/2010/main" val="151953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800" dirty="0"/>
              <a:t>Q12.1: Transitive Closure of digraphs</a:t>
            </a:r>
          </a:p>
        </p:txBody>
      </p:sp>
      <p:sp>
        <p:nvSpPr>
          <p:cNvPr id="3" name="Content Placeholder 2"/>
          <p:cNvSpPr>
            <a:spLocks noGrp="1"/>
          </p:cNvSpPr>
          <p:nvPr>
            <p:ph idx="1"/>
          </p:nvPr>
        </p:nvSpPr>
        <p:spPr/>
        <p:txBody>
          <a:bodyPr/>
          <a:lstStyle/>
          <a:p>
            <a:pPr marL="0" indent="0">
              <a:buNone/>
            </a:pPr>
            <a:r>
              <a:rPr lang="en-US" dirty="0"/>
              <a:t>Draw the transitive closure of the following two graphs:</a:t>
            </a:r>
          </a:p>
          <a:p>
            <a:pPr marL="0" indent="0">
              <a:buNone/>
            </a:pPr>
            <a:r>
              <a:rPr lang="en-US" dirty="0"/>
              <a:t>               (a)                                               (b)</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20</a:t>
            </a:fld>
            <a:endParaRPr lang="en-US" dirty="0"/>
          </a:p>
        </p:txBody>
      </p:sp>
      <p:pic>
        <p:nvPicPr>
          <p:cNvPr id="7" name="Picture 6"/>
          <p:cNvPicPr>
            <a:picLocks noChangeAspect="1"/>
          </p:cNvPicPr>
          <p:nvPr/>
        </p:nvPicPr>
        <p:blipFill>
          <a:blip r:embed="rId2"/>
          <a:stretch>
            <a:fillRect/>
          </a:stretch>
        </p:blipFill>
        <p:spPr>
          <a:xfrm>
            <a:off x="971600" y="2780928"/>
            <a:ext cx="1663700" cy="1765300"/>
          </a:xfrm>
          <a:prstGeom prst="rect">
            <a:avLst/>
          </a:prstGeom>
        </p:spPr>
      </p:pic>
      <p:pic>
        <p:nvPicPr>
          <p:cNvPr id="8" name="Picture 7"/>
          <p:cNvPicPr>
            <a:picLocks noChangeAspect="1"/>
          </p:cNvPicPr>
          <p:nvPr/>
        </p:nvPicPr>
        <p:blipFill>
          <a:blip r:embed="rId3"/>
          <a:stretch>
            <a:fillRect/>
          </a:stretch>
        </p:blipFill>
        <p:spPr>
          <a:xfrm>
            <a:off x="5137282" y="2780928"/>
            <a:ext cx="1739900" cy="1803400"/>
          </a:xfrm>
          <a:prstGeom prst="rect">
            <a:avLst/>
          </a:prstGeom>
        </p:spPr>
      </p:pic>
    </p:spTree>
    <p:extLst>
      <p:ext uri="{BB962C8B-B14F-4D97-AF65-F5344CB8AC3E}">
        <p14:creationId xmlns:p14="http://schemas.microsoft.com/office/powerpoint/2010/main" val="169814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Warshall’s</a:t>
            </a:r>
            <a:r>
              <a:rPr lang="en-US" sz="2800" dirty="0"/>
              <a:t> Algorithm: DP for Transitive Closure</a:t>
            </a:r>
          </a:p>
        </p:txBody>
      </p:sp>
      <p:sp>
        <p:nvSpPr>
          <p:cNvPr id="3" name="Content Placeholder 2"/>
          <p:cNvSpPr>
            <a:spLocks noGrp="1"/>
          </p:cNvSpPr>
          <p:nvPr>
            <p:ph idx="1"/>
          </p:nvPr>
        </p:nvSpPr>
        <p:spPr/>
        <p:txBody>
          <a:bodyPr/>
          <a:lstStyle/>
          <a:p>
            <a:r>
              <a:rPr lang="en-US" sz="2400" dirty="0"/>
              <a:t>Input: adjacent matrix A</a:t>
            </a:r>
          </a:p>
          <a:p>
            <a:r>
              <a:rPr lang="en-US" sz="2400" dirty="0"/>
              <a:t>Main argument: transitiveness: if there are paths  </a:t>
            </a:r>
            <a:r>
              <a:rPr lang="en-US" sz="2400" dirty="0" err="1"/>
              <a:t>i</a:t>
            </a:r>
            <a:r>
              <a:rPr lang="en-US" sz="2400" dirty="0" err="1">
                <a:sym typeface="Wingdings"/>
              </a:rPr>
              <a:t>k</a:t>
            </a:r>
            <a:r>
              <a:rPr lang="en-US" sz="2400" dirty="0">
                <a:sym typeface="Wingdings"/>
              </a:rPr>
              <a:t> and </a:t>
            </a:r>
            <a:r>
              <a:rPr lang="en-US" sz="2400" dirty="0" err="1">
                <a:sym typeface="Wingdings"/>
              </a:rPr>
              <a:t>kj</a:t>
            </a:r>
            <a:r>
              <a:rPr lang="en-US" sz="2400" dirty="0">
                <a:sym typeface="Wingdings"/>
              </a:rPr>
              <a:t>, then there is path </a:t>
            </a:r>
            <a:r>
              <a:rPr lang="en-US" sz="2400" dirty="0" err="1">
                <a:sym typeface="Wingdings"/>
              </a:rPr>
              <a:t>ij</a:t>
            </a:r>
            <a:r>
              <a:rPr lang="en-US" sz="2400" dirty="0">
                <a:sym typeface="Wingdings"/>
              </a:rPr>
              <a:t> which uses k as an interim </a:t>
            </a:r>
            <a:r>
              <a:rPr lang="en-US" sz="2400" dirty="0" err="1">
                <a:sym typeface="Wingdings"/>
              </a:rPr>
              <a:t>stepstone</a:t>
            </a:r>
            <a:r>
              <a:rPr lang="en-US" sz="2400" dirty="0">
                <a:sym typeface="Wingdings"/>
              </a:rPr>
              <a:t>.</a:t>
            </a:r>
          </a:p>
          <a:p>
            <a:endParaRPr lang="en-US" sz="2400" dirty="0">
              <a:sym typeface="Wingdings"/>
            </a:endParaRPr>
          </a:p>
          <a:p>
            <a:r>
              <a:rPr lang="en-US" sz="2400" dirty="0">
                <a:sym typeface="Wingdings"/>
              </a:rPr>
              <a:t>Recall: To do DP, we need to decide:</a:t>
            </a:r>
          </a:p>
          <a:p>
            <a:pPr lvl="1"/>
            <a:r>
              <a:rPr lang="en-US" dirty="0">
                <a:sym typeface="Wingdings"/>
              </a:rPr>
              <a:t>what are parameters: ???</a:t>
            </a:r>
          </a:p>
          <a:p>
            <a:pPr lvl="1"/>
            <a:r>
              <a:rPr lang="en-US" dirty="0">
                <a:sym typeface="Wingdings"/>
              </a:rPr>
              <a:t>what is the relationship between solutions for a bigger and a smaller parameter: ???</a:t>
            </a:r>
          </a:p>
          <a:p>
            <a:pPr lvl="1"/>
            <a:r>
              <a:rPr lang="en-US" dirty="0">
                <a:sym typeface="Wingdings"/>
              </a:rPr>
              <a:t>what are the base cases (when solution is ready) </a:t>
            </a: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21</a:t>
            </a:fld>
            <a:endParaRPr lang="en-US" dirty="0"/>
          </a:p>
        </p:txBody>
      </p:sp>
    </p:spTree>
    <p:extLst>
      <p:ext uri="{BB962C8B-B14F-4D97-AF65-F5344CB8AC3E}">
        <p14:creationId xmlns:p14="http://schemas.microsoft.com/office/powerpoint/2010/main" val="3172894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46050"/>
            <a:ext cx="8623300" cy="920750"/>
          </a:xfrm>
        </p:spPr>
        <p:txBody>
          <a:bodyPr/>
          <a:lstStyle/>
          <a:p>
            <a:r>
              <a:rPr lang="en-US" sz="2400" dirty="0" err="1"/>
              <a:t>Warshall’s</a:t>
            </a:r>
            <a:r>
              <a:rPr lang="en-US" sz="2400" dirty="0"/>
              <a:t> Algorithm: DP for Transitive Closure</a:t>
            </a:r>
          </a:p>
        </p:txBody>
      </p:sp>
      <p:sp>
        <p:nvSpPr>
          <p:cNvPr id="3" name="Content Placeholder 2"/>
          <p:cNvSpPr>
            <a:spLocks noGrp="1"/>
          </p:cNvSpPr>
          <p:nvPr>
            <p:ph idx="1"/>
          </p:nvPr>
        </p:nvSpPr>
        <p:spPr>
          <a:xfrm>
            <a:off x="265113" y="783163"/>
            <a:ext cx="8623300" cy="4800600"/>
          </a:xfrm>
        </p:spPr>
        <p:txBody>
          <a:bodyPr/>
          <a:lstStyle/>
          <a:p>
            <a:pPr marL="0" indent="0">
              <a:spcBef>
                <a:spcPts val="800"/>
              </a:spcBef>
              <a:buNone/>
            </a:pPr>
            <a:r>
              <a:rPr lang="en-US" sz="2200" dirty="0"/>
              <a:t>Ri :  all paths  get from using nodes 1..i as interim stepstones</a:t>
            </a:r>
          </a:p>
          <a:p>
            <a:pPr>
              <a:spcBef>
                <a:spcPts val="800"/>
              </a:spcBef>
            </a:pPr>
            <a:r>
              <a:rPr lang="en-US" sz="2200" dirty="0"/>
              <a:t>adjacent matrix </a:t>
            </a:r>
            <a:r>
              <a:rPr lang="en-US" sz="2200" i="1" dirty="0">
                <a:solidFill>
                  <a:srgbClr val="000090"/>
                </a:solidFill>
                <a:latin typeface="Cambria Math"/>
                <a:cs typeface="Cambria Math"/>
              </a:rPr>
              <a:t>A</a:t>
            </a:r>
            <a:r>
              <a:rPr lang="en-US" sz="2200" dirty="0"/>
              <a:t> is </a:t>
            </a:r>
            <a:r>
              <a:rPr lang="en-US" sz="2200" i="1" dirty="0">
                <a:solidFill>
                  <a:srgbClr val="000090"/>
                </a:solidFill>
                <a:latin typeface="Cambria Math"/>
              </a:rPr>
              <a:t>R</a:t>
            </a:r>
            <a:r>
              <a:rPr lang="en-US" i="1" baseline="30000" dirty="0">
                <a:solidFill>
                  <a:srgbClr val="000090"/>
                </a:solidFill>
                <a:latin typeface="Cambria Math"/>
                <a:cs typeface="Cambria Math"/>
              </a:rPr>
              <a:t>0</a:t>
            </a:r>
          </a:p>
          <a:p>
            <a:pPr>
              <a:spcBef>
                <a:spcPts val="800"/>
              </a:spcBef>
            </a:pPr>
            <a:r>
              <a:rPr lang="en-US" sz="2200" dirty="0"/>
              <a:t>we can go from </a:t>
            </a:r>
            <a:r>
              <a:rPr lang="en-US" sz="2200" i="1" dirty="0">
                <a:solidFill>
                  <a:srgbClr val="000090"/>
                </a:solidFill>
                <a:latin typeface="Cambria Math"/>
              </a:rPr>
              <a:t>R</a:t>
            </a:r>
            <a:r>
              <a:rPr lang="en-US" i="1" baseline="30000" dirty="0">
                <a:solidFill>
                  <a:srgbClr val="000090"/>
                </a:solidFill>
                <a:latin typeface="Cambria Math"/>
                <a:cs typeface="Cambria Math"/>
              </a:rPr>
              <a:t>0</a:t>
            </a:r>
            <a:r>
              <a:rPr lang="en-US" sz="2200" i="1" dirty="0">
                <a:solidFill>
                  <a:srgbClr val="000090"/>
                </a:solidFill>
                <a:latin typeface="Cambria Math"/>
                <a:cs typeface="Cambria Math"/>
              </a:rPr>
              <a:t> </a:t>
            </a:r>
            <a:r>
              <a:rPr lang="en-US" sz="2200" dirty="0"/>
              <a:t>to </a:t>
            </a:r>
            <a:r>
              <a:rPr lang="en-US" sz="2200" i="1" dirty="0">
                <a:solidFill>
                  <a:srgbClr val="000090"/>
                </a:solidFill>
                <a:latin typeface="Cambria Math"/>
              </a:rPr>
              <a:t>R</a:t>
            </a:r>
            <a:r>
              <a:rPr lang="en-US" i="1" baseline="30000" dirty="0">
                <a:solidFill>
                  <a:srgbClr val="000090"/>
                </a:solidFill>
                <a:latin typeface="Cambria Math"/>
                <a:cs typeface="Cambria Math"/>
              </a:rPr>
              <a:t>1</a:t>
            </a:r>
            <a:r>
              <a:rPr lang="en-US" sz="2200" dirty="0"/>
              <a:t> by   </a:t>
            </a:r>
            <a:r>
              <a:rPr lang="en-US" sz="2200" i="1" dirty="0">
                <a:solidFill>
                  <a:srgbClr val="000090"/>
                </a:solidFill>
                <a:latin typeface="Cambria Math"/>
              </a:rPr>
              <a:t>R</a:t>
            </a:r>
            <a:r>
              <a:rPr lang="en-US" i="1" baseline="30000" dirty="0">
                <a:solidFill>
                  <a:srgbClr val="000090"/>
                </a:solidFill>
                <a:latin typeface="Cambria Math"/>
                <a:cs typeface="Cambria Math"/>
              </a:rPr>
              <a:t>1</a:t>
            </a:r>
            <a:r>
              <a:rPr lang="en-US" i="1" baseline="-25000" dirty="0">
                <a:solidFill>
                  <a:srgbClr val="000090"/>
                </a:solidFill>
                <a:latin typeface="Cambria Math"/>
                <a:cs typeface="Cambria Math"/>
              </a:rPr>
              <a:t>ij</a:t>
            </a:r>
            <a:r>
              <a:rPr lang="en-US" sz="2200" i="1" dirty="0">
                <a:solidFill>
                  <a:srgbClr val="000090"/>
                </a:solidFill>
                <a:latin typeface="Cambria Math"/>
                <a:cs typeface="Cambria Math"/>
              </a:rPr>
              <a:t> =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ij</a:t>
            </a:r>
            <a:r>
              <a:rPr lang="en-US" sz="2200" i="1" dirty="0">
                <a:solidFill>
                  <a:srgbClr val="000090"/>
                </a:solidFill>
                <a:latin typeface="Cambria Math"/>
                <a:cs typeface="Cambria Math"/>
              </a:rPr>
              <a:t>  </a:t>
            </a:r>
            <a:r>
              <a:rPr lang="en-US" sz="2200" dirty="0">
                <a:solidFill>
                  <a:srgbClr val="000090"/>
                </a:solidFill>
                <a:latin typeface="Cambria Math"/>
                <a:cs typeface="Cambria Math"/>
              </a:rPr>
              <a:t>|| </a:t>
            </a:r>
            <a:r>
              <a:rPr lang="en-US" sz="2200" i="1" dirty="0">
                <a:solidFill>
                  <a:srgbClr val="000090"/>
                </a:solidFill>
                <a:latin typeface="Cambria Math"/>
                <a:cs typeface="Cambria Math"/>
              </a:rPr>
              <a:t>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i1</a:t>
            </a:r>
            <a:r>
              <a:rPr lang="en-US" sz="2200" i="1" dirty="0">
                <a:solidFill>
                  <a:srgbClr val="000090"/>
                </a:solidFill>
                <a:latin typeface="Cambria Math"/>
                <a:cs typeface="Cambria Math"/>
              </a:rPr>
              <a:t>  &amp;&amp;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1j </a:t>
            </a:r>
            <a:r>
              <a:rPr lang="en-US" sz="2200" i="1" dirty="0">
                <a:solidFill>
                  <a:srgbClr val="000090"/>
                </a:solidFill>
                <a:latin typeface="Cambria Math"/>
                <a:cs typeface="Cambria Math"/>
              </a:rPr>
              <a:t>)</a:t>
            </a:r>
          </a:p>
          <a:p>
            <a:pPr marL="0" indent="0">
              <a:spcBef>
                <a:spcPts val="800"/>
              </a:spcBef>
              <a:buNone/>
            </a:pPr>
            <a:endParaRPr lang="en-US" sz="2200" i="1" dirty="0">
              <a:solidFill>
                <a:srgbClr val="000090"/>
              </a:solidFill>
              <a:latin typeface="Cambria Math"/>
              <a:cs typeface="Cambria Math"/>
            </a:endParaRPr>
          </a:p>
          <a:p>
            <a:pPr>
              <a:spcBef>
                <a:spcPts val="800"/>
              </a:spcBef>
            </a:pPr>
            <a:r>
              <a:rPr lang="en-US" sz="2200" dirty="0"/>
              <a:t>we can go from </a:t>
            </a:r>
            <a:r>
              <a:rPr lang="en-US" sz="2200" i="1" dirty="0">
                <a:solidFill>
                  <a:srgbClr val="000090"/>
                </a:solidFill>
                <a:latin typeface="Cambria Math"/>
              </a:rPr>
              <a:t>R</a:t>
            </a:r>
            <a:r>
              <a:rPr lang="en-US" sz="2400" i="1" baseline="30000" dirty="0">
                <a:solidFill>
                  <a:srgbClr val="000090"/>
                </a:solidFill>
                <a:latin typeface="Cambria Math"/>
                <a:cs typeface="Cambria Math"/>
              </a:rPr>
              <a:t>k-1</a:t>
            </a:r>
            <a:r>
              <a:rPr lang="en-US" sz="2200" i="1" dirty="0">
                <a:solidFill>
                  <a:srgbClr val="000090"/>
                </a:solidFill>
                <a:latin typeface="Cambria Math"/>
                <a:cs typeface="Cambria Math"/>
              </a:rPr>
              <a:t> </a:t>
            </a:r>
            <a:r>
              <a:rPr lang="en-US" sz="2200" dirty="0"/>
              <a:t>to </a:t>
            </a:r>
            <a:r>
              <a:rPr lang="en-US" sz="2200" i="1" dirty="0" err="1">
                <a:solidFill>
                  <a:srgbClr val="000090"/>
                </a:solidFill>
                <a:latin typeface="Cambria Math"/>
              </a:rPr>
              <a:t>R</a:t>
            </a:r>
            <a:r>
              <a:rPr lang="en-US" sz="2400" i="1" baseline="30000" dirty="0" err="1">
                <a:solidFill>
                  <a:srgbClr val="000090"/>
                </a:solidFill>
                <a:latin typeface="Cambria Math"/>
                <a:cs typeface="Cambria Math"/>
              </a:rPr>
              <a:t>k</a:t>
            </a:r>
            <a:r>
              <a:rPr lang="en-US" sz="2200" dirty="0"/>
              <a:t> by </a:t>
            </a:r>
            <a:r>
              <a:rPr lang="en-US" sz="2200" i="1" dirty="0" err="1">
                <a:solidFill>
                  <a:srgbClr val="000090"/>
                </a:solidFill>
                <a:latin typeface="Cambria Math"/>
              </a:rPr>
              <a:t>R</a:t>
            </a:r>
            <a:r>
              <a:rPr lang="en-US" sz="2400" i="1" baseline="30000" dirty="0" err="1">
                <a:solidFill>
                  <a:srgbClr val="000090"/>
                </a:solidFill>
                <a:latin typeface="Cambria Math"/>
                <a:cs typeface="Cambria Math"/>
              </a:rPr>
              <a:t>k</a:t>
            </a:r>
            <a:r>
              <a:rPr lang="en-US" sz="2400" i="1" baseline="-25000" dirty="0" err="1">
                <a:solidFill>
                  <a:srgbClr val="000090"/>
                </a:solidFill>
                <a:latin typeface="Cambria Math"/>
                <a:cs typeface="Cambria Math"/>
              </a:rPr>
              <a:t>ij</a:t>
            </a:r>
            <a:r>
              <a:rPr lang="en-US" sz="2200" i="1" dirty="0">
                <a:solidFill>
                  <a:srgbClr val="000090"/>
                </a:solidFill>
                <a:latin typeface="Cambria Math"/>
                <a:cs typeface="Cambria Math"/>
              </a:rPr>
              <a:t> =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ij</a:t>
            </a:r>
            <a:r>
              <a:rPr lang="en-US" sz="2200" i="1" dirty="0">
                <a:solidFill>
                  <a:srgbClr val="000090"/>
                </a:solidFill>
                <a:latin typeface="Cambria Math"/>
                <a:cs typeface="Cambria Math"/>
              </a:rPr>
              <a:t>  </a:t>
            </a:r>
            <a:r>
              <a:rPr lang="en-US" sz="2200" dirty="0">
                <a:solidFill>
                  <a:srgbClr val="000090"/>
                </a:solidFill>
                <a:latin typeface="Cambria Math"/>
                <a:cs typeface="Cambria Math"/>
              </a:rPr>
              <a:t>||</a:t>
            </a:r>
            <a:r>
              <a:rPr lang="en-US" sz="2200" i="1" dirty="0">
                <a:solidFill>
                  <a:srgbClr val="000090"/>
                </a:solidFill>
                <a:latin typeface="Cambria Math"/>
                <a:cs typeface="Cambria Math"/>
              </a:rPr>
              <a:t>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ik</a:t>
            </a:r>
            <a:r>
              <a:rPr lang="en-US" sz="2200" i="1" dirty="0">
                <a:solidFill>
                  <a:srgbClr val="000090"/>
                </a:solidFill>
                <a:latin typeface="Cambria Math"/>
                <a:cs typeface="Cambria Math"/>
              </a:rPr>
              <a:t>  &amp;&amp;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kj </a:t>
            </a:r>
            <a:r>
              <a:rPr lang="en-US" sz="2200" i="1" dirty="0">
                <a:solidFill>
                  <a:srgbClr val="000090"/>
                </a:solidFill>
                <a:latin typeface="Cambria Math"/>
                <a:cs typeface="Cambria Math"/>
              </a:rPr>
              <a:t>)</a:t>
            </a:r>
          </a:p>
          <a:p>
            <a:pPr>
              <a:spcBef>
                <a:spcPts val="800"/>
              </a:spcBef>
            </a:pPr>
            <a:endParaRPr lang="en-US" sz="2200" i="1" dirty="0">
              <a:solidFill>
                <a:srgbClr val="000090"/>
              </a:solidFill>
              <a:latin typeface="Cambria Math"/>
              <a:cs typeface="Cambria Math"/>
            </a:endParaRPr>
          </a:p>
          <a:p>
            <a:pPr marL="0" indent="0">
              <a:spcBef>
                <a:spcPts val="800"/>
              </a:spcBef>
              <a:buNone/>
            </a:pPr>
            <a:r>
              <a:rPr lang="en-US" sz="2200" dirty="0"/>
              <a:t>How to store </a:t>
            </a:r>
            <a:r>
              <a:rPr lang="en-US" sz="2000" i="1" dirty="0" err="1">
                <a:solidFill>
                  <a:srgbClr val="000090"/>
                </a:solidFill>
                <a:latin typeface="Cambria Math"/>
              </a:rPr>
              <a:t>R</a:t>
            </a:r>
            <a:r>
              <a:rPr lang="en-US" sz="2000" i="1" baseline="30000" dirty="0" err="1">
                <a:solidFill>
                  <a:srgbClr val="000090"/>
                </a:solidFill>
                <a:latin typeface="Cambria Math"/>
                <a:cs typeface="Cambria Math"/>
              </a:rPr>
              <a:t>k</a:t>
            </a:r>
            <a:r>
              <a:rPr lang="en-US" sz="2000" i="1" baseline="-25000" dirty="0" err="1">
                <a:solidFill>
                  <a:srgbClr val="000090"/>
                </a:solidFill>
                <a:latin typeface="Cambria Math"/>
                <a:cs typeface="Cambria Math"/>
              </a:rPr>
              <a:t>ij</a:t>
            </a:r>
            <a:r>
              <a:rPr lang="en-US" sz="2000" i="1" dirty="0">
                <a:solidFill>
                  <a:srgbClr val="000090"/>
                </a:solidFill>
                <a:latin typeface="Cambria Math"/>
                <a:cs typeface="Cambria Math"/>
              </a:rPr>
              <a:t>  </a:t>
            </a:r>
            <a:r>
              <a:rPr lang="en-US" sz="2200" dirty="0"/>
              <a:t>for lookup? Do we really need an array of 2D arrays?</a:t>
            </a:r>
          </a:p>
          <a:p>
            <a:pPr>
              <a:spcBef>
                <a:spcPts val="800"/>
              </a:spcBef>
            </a:pPr>
            <a:r>
              <a:rPr lang="en-US" sz="2200" dirty="0"/>
              <a:t>Write the algorithm, by first set R= A, then progressing k from 1 to n.</a:t>
            </a:r>
          </a:p>
          <a:p>
            <a:pPr marL="0" indent="0">
              <a:spcBef>
                <a:spcPts val="800"/>
              </a:spcBef>
              <a:buNone/>
            </a:pPr>
            <a:endParaRPr lang="en-US" sz="2200" i="1" dirty="0">
              <a:solidFill>
                <a:srgbClr val="000090"/>
              </a:solidFill>
              <a:latin typeface="Cambria Math"/>
              <a:cs typeface="Cambria Math"/>
            </a:endParaRPr>
          </a:p>
          <a:p>
            <a:pPr marL="0" indent="0">
              <a:spcBef>
                <a:spcPts val="800"/>
              </a:spcBef>
              <a:buNone/>
            </a:pPr>
            <a:r>
              <a:rPr lang="en-US" sz="2200" i="1" dirty="0">
                <a:solidFill>
                  <a:srgbClr val="000090"/>
                </a:solidFill>
                <a:latin typeface="Cambria Math"/>
                <a:cs typeface="Cambria Math"/>
              </a:rPr>
              <a:t>      </a:t>
            </a:r>
          </a:p>
          <a:p>
            <a:pPr>
              <a:spcBef>
                <a:spcPts val="800"/>
              </a:spcBef>
            </a:pPr>
            <a:endParaRPr lang="en-US" sz="2200" i="1" dirty="0">
              <a:solidFill>
                <a:srgbClr val="000090"/>
              </a:solidFill>
              <a:latin typeface="Cambria Math"/>
              <a:cs typeface="Cambria Math"/>
            </a:endParaRPr>
          </a:p>
          <a:p>
            <a:endParaRPr lang="en-US" sz="2200" i="1" dirty="0">
              <a:solidFill>
                <a:srgbClr val="000090"/>
              </a:solidFill>
              <a:latin typeface="Cambria Math"/>
              <a:cs typeface="Cambria Math"/>
            </a:endParaRP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22</a:t>
            </a:fld>
            <a:endParaRPr lang="en-US" dirty="0"/>
          </a:p>
        </p:txBody>
      </p:sp>
      <p:sp>
        <p:nvSpPr>
          <p:cNvPr id="7" name="Rectangle 6">
            <a:extLst>
              <a:ext uri="{FF2B5EF4-FFF2-40B4-BE49-F238E27FC236}">
                <a16:creationId xmlns:a16="http://schemas.microsoft.com/office/drawing/2014/main" id="{F5444C6B-3AF0-6148-8601-79627DCF19D8}"/>
              </a:ext>
            </a:extLst>
          </p:cNvPr>
          <p:cNvSpPr/>
          <p:nvPr/>
        </p:nvSpPr>
        <p:spPr>
          <a:xfrm>
            <a:off x="1187624" y="4509120"/>
            <a:ext cx="6840760" cy="1766268"/>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indent="0">
              <a:spcBef>
                <a:spcPts val="800"/>
              </a:spcBef>
              <a:buNone/>
            </a:pPr>
            <a:r>
              <a:rPr lang="en-US" i="1" dirty="0">
                <a:solidFill>
                  <a:srgbClr val="000090"/>
                </a:solidFill>
                <a:latin typeface="Cambria Math"/>
                <a:cs typeface="Cambria Math"/>
              </a:rPr>
              <a:t>Remember: this DP  </a:t>
            </a:r>
            <a:r>
              <a:rPr lang="en-US" i="1" dirty="0" err="1">
                <a:solidFill>
                  <a:srgbClr val="000090"/>
                </a:solidFill>
                <a:latin typeface="Cambria Math"/>
                <a:cs typeface="Cambria Math"/>
              </a:rPr>
              <a:t>ajgorithnm</a:t>
            </a:r>
            <a:r>
              <a:rPr lang="en-US" i="1" dirty="0">
                <a:solidFill>
                  <a:srgbClr val="000090"/>
                </a:solidFill>
                <a:latin typeface="Cambria Math"/>
                <a:cs typeface="Cambria Math"/>
              </a:rPr>
              <a:t> is </a:t>
            </a:r>
            <a:r>
              <a:rPr lang="en-US" i="1" dirty="0" err="1">
                <a:solidFill>
                  <a:srgbClr val="000090"/>
                </a:solidFill>
                <a:latin typeface="Cambria Math"/>
                <a:cs typeface="Cambria Math"/>
              </a:rPr>
              <a:t>characterised</a:t>
            </a:r>
            <a:r>
              <a:rPr lang="en-US" i="1" dirty="0">
                <a:solidFill>
                  <a:srgbClr val="000090"/>
                </a:solidFill>
                <a:latin typeface="Cambria Math"/>
                <a:cs typeface="Cambria Math"/>
              </a:rPr>
              <a:t> by</a:t>
            </a:r>
          </a:p>
          <a:p>
            <a:pPr marL="0" indent="0">
              <a:spcBef>
                <a:spcPts val="800"/>
              </a:spcBef>
              <a:buNone/>
            </a:pPr>
            <a:r>
              <a:rPr lang="en-US" i="1" dirty="0">
                <a:solidFill>
                  <a:srgbClr val="000090"/>
                </a:solidFill>
                <a:latin typeface="Cambria Math"/>
                <a:cs typeface="Cambria Math"/>
              </a:rPr>
              <a:t>          R</a:t>
            </a:r>
            <a:r>
              <a:rPr lang="en-US" i="1" baseline="30000" dirty="0">
                <a:solidFill>
                  <a:srgbClr val="000090"/>
                </a:solidFill>
                <a:latin typeface="Cambria Math"/>
                <a:cs typeface="Cambria Math"/>
              </a:rPr>
              <a:t>0</a:t>
            </a:r>
            <a:r>
              <a:rPr lang="en-US" i="1" dirty="0">
                <a:solidFill>
                  <a:srgbClr val="000090"/>
                </a:solidFill>
                <a:latin typeface="Cambria Math"/>
                <a:cs typeface="Cambria Math"/>
              </a:rPr>
              <a:t> = A</a:t>
            </a:r>
          </a:p>
          <a:p>
            <a:pPr marL="0" indent="0">
              <a:spcBef>
                <a:spcPts val="800"/>
              </a:spcBef>
              <a:buNone/>
            </a:pPr>
            <a:r>
              <a:rPr lang="en-US" i="1" dirty="0">
                <a:solidFill>
                  <a:srgbClr val="000090"/>
                </a:solidFill>
                <a:latin typeface="Cambria Math"/>
                <a:cs typeface="Cambria Math"/>
              </a:rPr>
              <a:t>         </a:t>
            </a:r>
            <a:r>
              <a:rPr lang="en-US" i="1" dirty="0" err="1">
                <a:solidFill>
                  <a:srgbClr val="000090"/>
                </a:solidFill>
                <a:latin typeface="Cambria Math"/>
                <a:cs typeface="Cambria Math"/>
              </a:rPr>
              <a:t>R</a:t>
            </a:r>
            <a:r>
              <a:rPr lang="en-US" sz="2800" i="1" baseline="30000" dirty="0" err="1">
                <a:solidFill>
                  <a:srgbClr val="000090"/>
                </a:solidFill>
                <a:latin typeface="Cambria Math"/>
                <a:cs typeface="Cambria Math"/>
              </a:rPr>
              <a:t>k</a:t>
            </a:r>
            <a:r>
              <a:rPr lang="en-US" sz="2800" i="1" baseline="-25000" dirty="0" err="1">
                <a:solidFill>
                  <a:srgbClr val="000090"/>
                </a:solidFill>
                <a:latin typeface="Cambria Math"/>
                <a:cs typeface="Cambria Math"/>
              </a:rPr>
              <a:t>ij</a:t>
            </a:r>
            <a:r>
              <a:rPr lang="en-US" i="1" dirty="0">
                <a:solidFill>
                  <a:srgbClr val="000090"/>
                </a:solidFill>
                <a:latin typeface="Cambria Math"/>
                <a:cs typeface="Cambria Math"/>
              </a:rPr>
              <a:t> =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ij</a:t>
            </a:r>
            <a:r>
              <a:rPr lang="en-US" i="1" dirty="0">
                <a:solidFill>
                  <a:srgbClr val="000090"/>
                </a:solidFill>
                <a:latin typeface="Cambria Math"/>
                <a:cs typeface="Cambria Math"/>
              </a:rPr>
              <a:t>  </a:t>
            </a:r>
            <a:r>
              <a:rPr lang="en-US" dirty="0">
                <a:solidFill>
                  <a:srgbClr val="000090"/>
                </a:solidFill>
                <a:latin typeface="Cambria Math"/>
                <a:cs typeface="Cambria Math"/>
              </a:rPr>
              <a:t>||</a:t>
            </a:r>
            <a:r>
              <a:rPr lang="en-US" i="1" dirty="0">
                <a:solidFill>
                  <a:srgbClr val="000090"/>
                </a:solidFill>
                <a:latin typeface="Cambria Math"/>
                <a:cs typeface="Cambria Math"/>
              </a:rPr>
              <a:t>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ik</a:t>
            </a:r>
            <a:r>
              <a:rPr lang="en-US" i="1" dirty="0">
                <a:solidFill>
                  <a:srgbClr val="000090"/>
                </a:solidFill>
                <a:latin typeface="Cambria Math"/>
                <a:cs typeface="Cambria Math"/>
              </a:rPr>
              <a:t>  &amp;&amp;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kj </a:t>
            </a:r>
            <a:r>
              <a:rPr lang="en-US" i="1" dirty="0">
                <a:solidFill>
                  <a:srgbClr val="000090"/>
                </a:solidFill>
                <a:latin typeface="Cambria Math"/>
                <a:cs typeface="Cambria Math"/>
              </a:rPr>
              <a:t>)  for k= 1..n</a:t>
            </a:r>
          </a:p>
          <a:p>
            <a:pPr algn="ctr"/>
            <a:endParaRPr lang="en-US" dirty="0"/>
          </a:p>
        </p:txBody>
      </p:sp>
    </p:spTree>
    <p:extLst>
      <p:ext uri="{BB962C8B-B14F-4D97-AF65-F5344CB8AC3E}">
        <p14:creationId xmlns:p14="http://schemas.microsoft.com/office/powerpoint/2010/main" val="3553226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656753"/>
          </a:xfrm>
        </p:spPr>
        <p:txBody>
          <a:bodyPr/>
          <a:lstStyle/>
          <a:p>
            <a:r>
              <a:rPr lang="en-US" sz="2800" dirty="0"/>
              <a:t>DP for APSP: Floyd’s Algorithm</a:t>
            </a:r>
          </a:p>
        </p:txBody>
      </p:sp>
      <p:sp>
        <p:nvSpPr>
          <p:cNvPr id="3" name="Content Placeholder 2"/>
          <p:cNvSpPr>
            <a:spLocks noGrp="1"/>
          </p:cNvSpPr>
          <p:nvPr>
            <p:ph idx="1"/>
          </p:nvPr>
        </p:nvSpPr>
        <p:spPr/>
        <p:txBody>
          <a:bodyPr/>
          <a:lstStyle/>
          <a:p>
            <a:r>
              <a:rPr lang="en-US" sz="2400" dirty="0"/>
              <a:t>Task: APSP </a:t>
            </a:r>
            <a:r>
              <a:rPr lang="mr-IN" sz="2400" dirty="0"/>
              <a:t>–</a:t>
            </a:r>
            <a:r>
              <a:rPr lang="en-US" sz="2400" dirty="0"/>
              <a:t> For a weighted graph G, find shortest path between all pair of vertices.</a:t>
            </a:r>
          </a:p>
          <a:p>
            <a:r>
              <a:rPr lang="en-US" sz="2400" dirty="0"/>
              <a:t>Main idea:  if we have shortest paths for </a:t>
            </a:r>
            <a:r>
              <a:rPr lang="en-US" sz="2400" dirty="0" err="1"/>
              <a:t>i</a:t>
            </a:r>
            <a:r>
              <a:rPr lang="en-US" sz="2400" dirty="0" err="1">
                <a:sym typeface="Wingdings"/>
              </a:rPr>
              <a:t>k</a:t>
            </a:r>
            <a:r>
              <a:rPr lang="en-US" sz="2400" dirty="0">
                <a:sym typeface="Wingdings"/>
              </a:rPr>
              <a:t>  and for </a:t>
            </a:r>
            <a:r>
              <a:rPr lang="en-US" sz="2400" dirty="0" err="1">
                <a:sym typeface="Wingdings"/>
              </a:rPr>
              <a:t>kj</a:t>
            </a:r>
            <a:r>
              <a:rPr lang="en-US" sz="2400" dirty="0">
                <a:sym typeface="Wingdings"/>
              </a:rPr>
              <a:t>   then we can have shortest path for </a:t>
            </a:r>
            <a:r>
              <a:rPr lang="en-US" sz="2400" dirty="0" err="1">
                <a:sym typeface="Wingdings"/>
              </a:rPr>
              <a:t>ij</a:t>
            </a:r>
            <a:r>
              <a:rPr lang="en-US" sz="2400" dirty="0">
                <a:sym typeface="Wingdings"/>
              </a:rPr>
              <a:t> just by joining the formers.</a:t>
            </a:r>
          </a:p>
          <a:p>
            <a:r>
              <a:rPr lang="en-US" sz="2400" dirty="0">
                <a:sym typeface="Wingdings"/>
              </a:rPr>
              <a:t>So, the idea is just similar to the </a:t>
            </a:r>
            <a:r>
              <a:rPr lang="en-US" sz="2400" dirty="0" err="1">
                <a:sym typeface="Wingdings"/>
              </a:rPr>
              <a:t>Warshall’s</a:t>
            </a:r>
            <a:r>
              <a:rPr lang="en-US" sz="2400" dirty="0">
                <a:sym typeface="Wingdings"/>
              </a:rPr>
              <a:t>. Can we build the DP relationship? </a:t>
            </a:r>
            <a:endParaRPr lang="en-US" sz="2400" dirty="0"/>
          </a:p>
          <a:p>
            <a:pPr marL="0" indent="0">
              <a:buNone/>
            </a:pP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23</a:t>
            </a:fld>
            <a:endParaRPr lang="en-US" dirty="0"/>
          </a:p>
        </p:txBody>
      </p:sp>
    </p:spTree>
    <p:extLst>
      <p:ext uri="{BB962C8B-B14F-4D97-AF65-F5344CB8AC3E}">
        <p14:creationId xmlns:p14="http://schemas.microsoft.com/office/powerpoint/2010/main" val="892680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DP: Floyd’s Algorithm (APSP)</a:t>
            </a:r>
          </a:p>
        </p:txBody>
      </p:sp>
      <p:sp>
        <p:nvSpPr>
          <p:cNvPr id="3" name="Content Placeholder 2"/>
          <p:cNvSpPr>
            <a:spLocks noGrp="1"/>
          </p:cNvSpPr>
          <p:nvPr>
            <p:ph idx="1"/>
          </p:nvPr>
        </p:nvSpPr>
        <p:spPr>
          <a:xfrm>
            <a:off x="265113" y="752054"/>
            <a:ext cx="8623300" cy="4800600"/>
          </a:xfrm>
        </p:spPr>
        <p:txBody>
          <a:bodyPr/>
          <a:lstStyle/>
          <a:p>
            <a:pPr marL="0" indent="0">
              <a:buNone/>
            </a:pPr>
            <a:r>
              <a:rPr lang="en-US" sz="2200" dirty="0">
                <a:effectLst/>
              </a:rPr>
              <a:t>Floyd’s algorithm builds on </a:t>
            </a:r>
            <a:r>
              <a:rPr lang="en-US" sz="2200" dirty="0" err="1">
                <a:effectLst/>
              </a:rPr>
              <a:t>Warshall’s</a:t>
            </a:r>
            <a:r>
              <a:rPr lang="en-US" sz="2200" dirty="0">
                <a:effectLst/>
              </a:rPr>
              <a:t> algorithm to solve the all pairs shortest path problem: computing the length of the shortest path between each pair of vertices in a graph. </a:t>
            </a:r>
            <a:endParaRPr lang="en-US" sz="2200" dirty="0"/>
          </a:p>
          <a:p>
            <a:pPr marL="0" indent="0">
              <a:buNone/>
            </a:pPr>
            <a:r>
              <a:rPr lang="en-US" sz="2200" dirty="0">
                <a:effectLst/>
              </a:rPr>
              <a:t>Rather than an adjacency matrix, we will require a weights matrix W , where </a:t>
            </a:r>
            <a:r>
              <a:rPr lang="en-US" sz="2200" dirty="0" err="1">
                <a:effectLst/>
              </a:rPr>
              <a:t>Wij</a:t>
            </a:r>
            <a:r>
              <a:rPr lang="en-US" sz="2200" dirty="0">
                <a:effectLst/>
              </a:rPr>
              <a:t> indicates the weight of the edge from </a:t>
            </a:r>
            <a:r>
              <a:rPr lang="en-US" sz="2200" dirty="0" err="1">
                <a:effectLst/>
              </a:rPr>
              <a:t>i</a:t>
            </a:r>
            <a:r>
              <a:rPr lang="en-US" sz="2200" dirty="0">
                <a:effectLst/>
              </a:rPr>
              <a:t> to j (if there is no edge from </a:t>
            </a:r>
            <a:r>
              <a:rPr lang="en-US" sz="2200" dirty="0" err="1">
                <a:effectLst/>
              </a:rPr>
              <a:t>i</a:t>
            </a:r>
            <a:r>
              <a:rPr lang="en-US" sz="2200" dirty="0">
                <a:effectLst/>
              </a:rPr>
              <a:t> to j then then </a:t>
            </a:r>
            <a:r>
              <a:rPr lang="en-US" sz="2200" dirty="0" err="1">
                <a:effectLst/>
              </a:rPr>
              <a:t>Wij</a:t>
            </a:r>
            <a:r>
              <a:rPr lang="en-US" sz="2200" dirty="0">
                <a:effectLst/>
              </a:rPr>
              <a:t> = ∞). We will ultimately find a distance matrix D in which </a:t>
            </a:r>
            <a:r>
              <a:rPr lang="en-US" sz="2200" dirty="0" err="1">
                <a:effectLst/>
              </a:rPr>
              <a:t>Dij</a:t>
            </a:r>
            <a:r>
              <a:rPr lang="en-US" sz="2200" dirty="0">
                <a:effectLst/>
              </a:rPr>
              <a:t> indicates the cost of the shortest path from </a:t>
            </a:r>
            <a:r>
              <a:rPr lang="en-US" sz="2200" dirty="0" err="1">
                <a:effectLst/>
              </a:rPr>
              <a:t>i</a:t>
            </a:r>
            <a:r>
              <a:rPr lang="en-US" sz="2200" dirty="0">
                <a:effectLst/>
              </a:rPr>
              <a:t> to j. </a:t>
            </a:r>
            <a:endParaRPr lang="en-US" sz="2200" dirty="0"/>
          </a:p>
          <a:p>
            <a:pPr marL="0" indent="0">
              <a:buNone/>
            </a:pPr>
            <a:r>
              <a:rPr lang="en-US" sz="2200" dirty="0">
                <a:effectLst/>
              </a:rPr>
              <a:t>The sub-problems in this case will be answering the following question:</a:t>
            </a:r>
            <a:br>
              <a:rPr lang="en-US" sz="2200" dirty="0">
                <a:effectLst/>
              </a:rPr>
            </a:br>
            <a:r>
              <a:rPr lang="en-US" sz="2200" dirty="0">
                <a:effectLst/>
              </a:rPr>
              <a:t>What’s the shortest path from </a:t>
            </a:r>
            <a:r>
              <a:rPr lang="en-US" sz="2200" dirty="0" err="1">
                <a:effectLst/>
              </a:rPr>
              <a:t>i</a:t>
            </a:r>
            <a:r>
              <a:rPr lang="en-US" sz="2200" dirty="0">
                <a:effectLst/>
              </a:rPr>
              <a:t> to j using only nodes in {1, . . . , k} as intermediate nodes? </a:t>
            </a:r>
            <a:endParaRPr lang="en-US" sz="2200" dirty="0"/>
          </a:p>
          <a:p>
            <a:pPr marL="0" indent="0">
              <a:buNone/>
            </a:pPr>
            <a:r>
              <a:rPr lang="en-US" sz="2200" dirty="0">
                <a:effectLst/>
              </a:rPr>
              <a:t>To perform the algorithm we find </a:t>
            </a:r>
            <a:r>
              <a:rPr lang="en-US" sz="2200" dirty="0" err="1">
                <a:effectLst/>
              </a:rPr>
              <a:t>D</a:t>
            </a:r>
            <a:r>
              <a:rPr lang="en-US" sz="2200" baseline="30000" dirty="0" err="1">
                <a:effectLst/>
              </a:rPr>
              <a:t>k</a:t>
            </a:r>
            <a:r>
              <a:rPr lang="en-US" sz="2200" dirty="0">
                <a:effectLst/>
              </a:rPr>
              <a:t> for each k ∈ {0,...,n} and set D := D</a:t>
            </a:r>
            <a:r>
              <a:rPr lang="en-US" sz="2200" baseline="30000" dirty="0">
                <a:effectLst/>
              </a:rPr>
              <a:t>n</a:t>
            </a:r>
            <a:r>
              <a:rPr lang="en-US" sz="2200" dirty="0">
                <a:effectLst/>
              </a:rPr>
              <a:t>. The update rule becomes the following: </a:t>
            </a:r>
            <a:endParaRPr lang="en-US" sz="2200" dirty="0"/>
          </a:p>
          <a:p>
            <a:endParaRPr lang="en-US" sz="22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24</a:t>
            </a:fld>
            <a:endParaRPr lang="en-US" dirty="0"/>
          </a:p>
        </p:txBody>
      </p:sp>
      <p:pic>
        <p:nvPicPr>
          <p:cNvPr id="8" name="Picture 7"/>
          <p:cNvPicPr>
            <a:picLocks noChangeAspect="1"/>
          </p:cNvPicPr>
          <p:nvPr/>
        </p:nvPicPr>
        <p:blipFill>
          <a:blip r:embed="rId2"/>
          <a:stretch>
            <a:fillRect/>
          </a:stretch>
        </p:blipFill>
        <p:spPr>
          <a:xfrm>
            <a:off x="755575" y="5661248"/>
            <a:ext cx="7142237" cy="783904"/>
          </a:xfrm>
          <a:prstGeom prst="rect">
            <a:avLst/>
          </a:prstGeom>
        </p:spPr>
      </p:pic>
    </p:spTree>
    <p:extLst>
      <p:ext uri="{BB962C8B-B14F-4D97-AF65-F5344CB8AC3E}">
        <p14:creationId xmlns:p14="http://schemas.microsoft.com/office/powerpoint/2010/main" val="2946689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50" y="-118151"/>
            <a:ext cx="8623300" cy="584745"/>
          </a:xfrm>
        </p:spPr>
        <p:txBody>
          <a:bodyPr/>
          <a:lstStyle/>
          <a:p>
            <a:r>
              <a:rPr lang="en-US" sz="2000" dirty="0"/>
              <a:t>Q 12.2: Running </a:t>
            </a:r>
            <a:r>
              <a:rPr lang="en-US" sz="2000" dirty="0" err="1"/>
              <a:t>Warshall’s</a:t>
            </a:r>
            <a:r>
              <a:rPr lang="en-US" sz="2000" dirty="0"/>
              <a:t> Algorithm</a:t>
            </a:r>
          </a:p>
        </p:txBody>
      </p:sp>
      <p:pic>
        <p:nvPicPr>
          <p:cNvPr id="7" name="Content Placeholder 6"/>
          <p:cNvPicPr>
            <a:picLocks noGrp="1" noChangeAspect="1"/>
          </p:cNvPicPr>
          <p:nvPr>
            <p:ph idx="1"/>
          </p:nvPr>
        </p:nvPicPr>
        <p:blipFill>
          <a:blip r:embed="rId3"/>
          <a:srcRect t="-1737" b="-1737"/>
          <a:stretch>
            <a:fillRect/>
          </a:stretch>
        </p:blipFill>
        <p:spPr>
          <a:xfrm>
            <a:off x="5652120" y="908720"/>
            <a:ext cx="2506687" cy="1395475"/>
          </a:xfrm>
        </p:spPr>
      </p:pic>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25</a:t>
            </a:fld>
            <a:endParaRPr lang="en-US" dirty="0"/>
          </a:p>
        </p:txBody>
      </p:sp>
      <p:sp>
        <p:nvSpPr>
          <p:cNvPr id="8" name="TextBox 7"/>
          <p:cNvSpPr txBox="1"/>
          <p:nvPr/>
        </p:nvSpPr>
        <p:spPr>
          <a:xfrm>
            <a:off x="467544" y="1052736"/>
            <a:ext cx="4464496" cy="2123658"/>
          </a:xfrm>
          <a:prstGeom prst="rect">
            <a:avLst/>
          </a:prstGeom>
          <a:noFill/>
        </p:spPr>
        <p:txBody>
          <a:bodyPr wrap="square" rtlCol="0">
            <a:spAutoFit/>
          </a:bodyPr>
          <a:lstStyle/>
          <a:p>
            <a:r>
              <a:rPr lang="en-US" sz="2200" dirty="0"/>
              <a:t>Set R= A, R is R</a:t>
            </a:r>
            <a:r>
              <a:rPr lang="en-US" sz="2200" baseline="30000" dirty="0"/>
              <a:t>0</a:t>
            </a:r>
          </a:p>
          <a:p>
            <a:r>
              <a:rPr lang="en-US" sz="2200" dirty="0"/>
              <a:t>transition from 0 to 1 by:</a:t>
            </a:r>
          </a:p>
          <a:p>
            <a:r>
              <a:rPr lang="en-US" sz="2200" dirty="0"/>
              <a:t>   - looking at for all possible </a:t>
            </a:r>
            <a:r>
              <a:rPr lang="en-US" sz="2200" dirty="0" err="1"/>
              <a:t>ij</a:t>
            </a:r>
            <a:endParaRPr lang="en-US" sz="2200" dirty="0"/>
          </a:p>
          <a:p>
            <a:r>
              <a:rPr lang="en-US" sz="2200" dirty="0"/>
              <a:t>   - it can be done by using column 1 and row 1 as references </a:t>
            </a:r>
          </a:p>
          <a:p>
            <a:endParaRPr lang="en-US" sz="2200" dirty="0"/>
          </a:p>
        </p:txBody>
      </p:sp>
      <p:pic>
        <p:nvPicPr>
          <p:cNvPr id="10" name="Picture 9"/>
          <p:cNvPicPr>
            <a:picLocks noChangeAspect="1"/>
          </p:cNvPicPr>
          <p:nvPr/>
        </p:nvPicPr>
        <p:blipFill>
          <a:blip r:embed="rId4"/>
          <a:stretch>
            <a:fillRect/>
          </a:stretch>
        </p:blipFill>
        <p:spPr>
          <a:xfrm>
            <a:off x="683568" y="3176394"/>
            <a:ext cx="2376264" cy="2191700"/>
          </a:xfrm>
          <a:prstGeom prst="rect">
            <a:avLst/>
          </a:prstGeom>
        </p:spPr>
      </p:pic>
      <p:sp>
        <p:nvSpPr>
          <p:cNvPr id="11" name="Rectangle 10"/>
          <p:cNvSpPr/>
          <p:nvPr/>
        </p:nvSpPr>
        <p:spPr>
          <a:xfrm>
            <a:off x="971600" y="3176394"/>
            <a:ext cx="216024" cy="2191700"/>
          </a:xfrm>
          <a:prstGeom prst="rect">
            <a:avLst/>
          </a:prstGeom>
          <a:solidFill>
            <a:schemeClr val="bg2">
              <a:lumMod val="50000"/>
              <a:alpha val="5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83568" y="3429000"/>
            <a:ext cx="2664296" cy="216024"/>
          </a:xfrm>
          <a:prstGeom prst="rect">
            <a:avLst/>
          </a:prstGeom>
          <a:solidFill>
            <a:schemeClr val="accent4">
              <a:lumMod val="75000"/>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5766703" y="3176394"/>
            <a:ext cx="2376264" cy="2191700"/>
          </a:xfrm>
          <a:prstGeom prst="rect">
            <a:avLst/>
          </a:prstGeom>
        </p:spPr>
      </p:pic>
      <p:sp>
        <p:nvSpPr>
          <p:cNvPr id="14" name="Rectangle 13"/>
          <p:cNvSpPr/>
          <p:nvPr/>
        </p:nvSpPr>
        <p:spPr>
          <a:xfrm>
            <a:off x="5652120" y="4365104"/>
            <a:ext cx="2664296" cy="216024"/>
          </a:xfrm>
          <a:prstGeom prst="rect">
            <a:avLst/>
          </a:prstGeom>
          <a:solidFill>
            <a:schemeClr val="accent4">
              <a:lumMod val="75000"/>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128284" y="3269254"/>
            <a:ext cx="216024" cy="2191700"/>
          </a:xfrm>
          <a:prstGeom prst="rect">
            <a:avLst/>
          </a:prstGeom>
          <a:solidFill>
            <a:schemeClr val="bg2">
              <a:lumMod val="50000"/>
              <a:alpha val="5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288990" y="2439263"/>
            <a:ext cx="3656770" cy="830997"/>
          </a:xfrm>
          <a:prstGeom prst="rect">
            <a:avLst/>
          </a:prstGeom>
          <a:noFill/>
        </p:spPr>
        <p:txBody>
          <a:bodyPr wrap="none" rtlCol="0">
            <a:spAutoFit/>
          </a:bodyPr>
          <a:lstStyle/>
          <a:p>
            <a:r>
              <a:rPr lang="en-US" dirty="0"/>
              <a:t>similarly for any transition </a:t>
            </a:r>
          </a:p>
          <a:p>
            <a:r>
              <a:rPr lang="en-US" dirty="0"/>
              <a:t>from k-1 to k</a:t>
            </a:r>
          </a:p>
        </p:txBody>
      </p:sp>
      <p:sp>
        <p:nvSpPr>
          <p:cNvPr id="3" name="TextBox 2">
            <a:extLst>
              <a:ext uri="{FF2B5EF4-FFF2-40B4-BE49-F238E27FC236}">
                <a16:creationId xmlns:a16="http://schemas.microsoft.com/office/drawing/2014/main" id="{FC9C961F-F7BF-4D4A-899E-B3552EB0CE56}"/>
              </a:ext>
            </a:extLst>
          </p:cNvPr>
          <p:cNvSpPr txBox="1"/>
          <p:nvPr/>
        </p:nvSpPr>
        <p:spPr>
          <a:xfrm>
            <a:off x="179512" y="5891075"/>
            <a:ext cx="8609280" cy="338554"/>
          </a:xfrm>
          <a:prstGeom prst="rect">
            <a:avLst/>
          </a:prstGeom>
          <a:noFill/>
        </p:spPr>
        <p:txBody>
          <a:bodyPr wrap="none" rtlCol="0">
            <a:spAutoFit/>
          </a:bodyPr>
          <a:lstStyle/>
          <a:p>
            <a:r>
              <a:rPr lang="en-US" sz="1600" b="1" dirty="0">
                <a:solidFill>
                  <a:schemeClr val="tx2">
                    <a:lumMod val="75000"/>
                    <a:lumOff val="25000"/>
                  </a:schemeClr>
                </a:solidFill>
              </a:rPr>
              <a:t>Notes: </a:t>
            </a:r>
            <a:r>
              <a:rPr lang="en-US" sz="1600" i="1" dirty="0">
                <a:solidFill>
                  <a:schemeClr val="tx2">
                    <a:lumMod val="75000"/>
                    <a:lumOff val="25000"/>
                  </a:schemeClr>
                </a:solidFill>
              </a:rPr>
              <a:t>Daniel demonstrated a detailed manual run of </a:t>
            </a:r>
            <a:r>
              <a:rPr lang="en-US" sz="1600" i="1" dirty="0" err="1">
                <a:solidFill>
                  <a:schemeClr val="tx2">
                    <a:lumMod val="75000"/>
                    <a:lumOff val="25000"/>
                  </a:schemeClr>
                </a:solidFill>
              </a:rPr>
              <a:t>Warshall’s</a:t>
            </a:r>
            <a:r>
              <a:rPr lang="en-US" sz="1600" i="1" dirty="0">
                <a:solidFill>
                  <a:schemeClr val="tx2">
                    <a:lumMod val="75000"/>
                    <a:lumOff val="25000"/>
                  </a:schemeClr>
                </a:solidFill>
              </a:rPr>
              <a:t> in </a:t>
            </a:r>
            <a:r>
              <a:rPr lang="en-US" sz="1600" dirty="0">
                <a:solidFill>
                  <a:schemeClr val="tx2">
                    <a:lumMod val="75000"/>
                    <a:lumOff val="25000"/>
                  </a:schemeClr>
                </a:solidFill>
              </a:rPr>
              <a:t>Week11.Lecture1.Part 2  </a:t>
            </a:r>
            <a:endParaRPr lang="en-US" sz="2000" dirty="0">
              <a:solidFill>
                <a:schemeClr val="tx2">
                  <a:lumMod val="75000"/>
                  <a:lumOff val="25000"/>
                </a:schemeClr>
              </a:solidFill>
            </a:endParaRPr>
          </a:p>
        </p:txBody>
      </p:sp>
      <p:pic>
        <p:nvPicPr>
          <p:cNvPr id="17" name="Picture 16">
            <a:extLst>
              <a:ext uri="{FF2B5EF4-FFF2-40B4-BE49-F238E27FC236}">
                <a16:creationId xmlns:a16="http://schemas.microsoft.com/office/drawing/2014/main" id="{B0636C17-9A13-794A-A60F-DA19A7470167}"/>
              </a:ext>
            </a:extLst>
          </p:cNvPr>
          <p:cNvPicPr>
            <a:picLocks noChangeAspect="1"/>
          </p:cNvPicPr>
          <p:nvPr/>
        </p:nvPicPr>
        <p:blipFill>
          <a:blip r:embed="rId5"/>
          <a:stretch>
            <a:fillRect/>
          </a:stretch>
        </p:blipFill>
        <p:spPr>
          <a:xfrm>
            <a:off x="1871700" y="349731"/>
            <a:ext cx="6008201" cy="719991"/>
          </a:xfrm>
          <a:prstGeom prst="rect">
            <a:avLst/>
          </a:prstGeom>
        </p:spPr>
      </p:pic>
    </p:spTree>
    <p:extLst>
      <p:ext uri="{BB962C8B-B14F-4D97-AF65-F5344CB8AC3E}">
        <p14:creationId xmlns:p14="http://schemas.microsoft.com/office/powerpoint/2010/main" val="37095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highlight>
                  <a:srgbClr val="FFFF00"/>
                </a:highlight>
              </a:rPr>
              <a:t>Q12.2: Check your answer</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26</a:t>
            </a:fld>
            <a:endParaRPr lang="en-US" dirty="0"/>
          </a:p>
        </p:txBody>
      </p:sp>
      <p:pic>
        <p:nvPicPr>
          <p:cNvPr id="7" name="Picture 6">
            <a:extLst>
              <a:ext uri="{FF2B5EF4-FFF2-40B4-BE49-F238E27FC236}">
                <a16:creationId xmlns:a16="http://schemas.microsoft.com/office/drawing/2014/main" id="{AA883CCC-AFF2-6940-9247-6FB4D2C45BBF}"/>
              </a:ext>
            </a:extLst>
          </p:cNvPr>
          <p:cNvPicPr>
            <a:picLocks noChangeAspect="1"/>
          </p:cNvPicPr>
          <p:nvPr/>
        </p:nvPicPr>
        <p:blipFill>
          <a:blip r:embed="rId2"/>
          <a:stretch>
            <a:fillRect/>
          </a:stretch>
        </p:blipFill>
        <p:spPr>
          <a:xfrm>
            <a:off x="395537" y="1893425"/>
            <a:ext cx="2002542" cy="1246480"/>
          </a:xfrm>
          <a:prstGeom prst="rect">
            <a:avLst/>
          </a:prstGeom>
        </p:spPr>
      </p:pic>
      <p:pic>
        <p:nvPicPr>
          <p:cNvPr id="8" name="Picture 7">
            <a:extLst>
              <a:ext uri="{FF2B5EF4-FFF2-40B4-BE49-F238E27FC236}">
                <a16:creationId xmlns:a16="http://schemas.microsoft.com/office/drawing/2014/main" id="{114F028E-B4F0-8F40-A484-B622F968EAAE}"/>
              </a:ext>
            </a:extLst>
          </p:cNvPr>
          <p:cNvPicPr>
            <a:picLocks noChangeAspect="1"/>
          </p:cNvPicPr>
          <p:nvPr/>
        </p:nvPicPr>
        <p:blipFill>
          <a:blip r:embed="rId3"/>
          <a:stretch>
            <a:fillRect/>
          </a:stretch>
        </p:blipFill>
        <p:spPr>
          <a:xfrm>
            <a:off x="2931568" y="1872981"/>
            <a:ext cx="2202407" cy="1303465"/>
          </a:xfrm>
          <a:prstGeom prst="rect">
            <a:avLst/>
          </a:prstGeom>
        </p:spPr>
      </p:pic>
      <p:pic>
        <p:nvPicPr>
          <p:cNvPr id="9" name="Picture 8">
            <a:extLst>
              <a:ext uri="{FF2B5EF4-FFF2-40B4-BE49-F238E27FC236}">
                <a16:creationId xmlns:a16="http://schemas.microsoft.com/office/drawing/2014/main" id="{D6C43B4B-242F-D94C-AA09-D2AF869ADA19}"/>
              </a:ext>
            </a:extLst>
          </p:cNvPr>
          <p:cNvPicPr>
            <a:picLocks noChangeAspect="1"/>
          </p:cNvPicPr>
          <p:nvPr/>
        </p:nvPicPr>
        <p:blipFill>
          <a:blip r:embed="rId4"/>
          <a:stretch>
            <a:fillRect/>
          </a:stretch>
        </p:blipFill>
        <p:spPr>
          <a:xfrm>
            <a:off x="395537" y="4108174"/>
            <a:ext cx="2144500" cy="1317974"/>
          </a:xfrm>
          <a:prstGeom prst="rect">
            <a:avLst/>
          </a:prstGeom>
        </p:spPr>
      </p:pic>
      <p:pic>
        <p:nvPicPr>
          <p:cNvPr id="10" name="Picture 9">
            <a:extLst>
              <a:ext uri="{FF2B5EF4-FFF2-40B4-BE49-F238E27FC236}">
                <a16:creationId xmlns:a16="http://schemas.microsoft.com/office/drawing/2014/main" id="{72C65A6E-4968-AC4C-9D8D-910D9165632C}"/>
              </a:ext>
            </a:extLst>
          </p:cNvPr>
          <p:cNvPicPr>
            <a:picLocks noChangeAspect="1"/>
          </p:cNvPicPr>
          <p:nvPr/>
        </p:nvPicPr>
        <p:blipFill>
          <a:blip r:embed="rId5"/>
          <a:stretch>
            <a:fillRect/>
          </a:stretch>
        </p:blipFill>
        <p:spPr>
          <a:xfrm>
            <a:off x="3117376" y="4057003"/>
            <a:ext cx="2229324" cy="1328587"/>
          </a:xfrm>
          <a:prstGeom prst="rect">
            <a:avLst/>
          </a:prstGeom>
        </p:spPr>
      </p:pic>
      <p:pic>
        <p:nvPicPr>
          <p:cNvPr id="11" name="Picture 10">
            <a:extLst>
              <a:ext uri="{FF2B5EF4-FFF2-40B4-BE49-F238E27FC236}">
                <a16:creationId xmlns:a16="http://schemas.microsoft.com/office/drawing/2014/main" id="{4B3E5A69-4FFB-214D-936C-7C3A7A773ABC}"/>
              </a:ext>
            </a:extLst>
          </p:cNvPr>
          <p:cNvPicPr>
            <a:picLocks noChangeAspect="1"/>
          </p:cNvPicPr>
          <p:nvPr/>
        </p:nvPicPr>
        <p:blipFill>
          <a:blip r:embed="rId6"/>
          <a:stretch>
            <a:fillRect/>
          </a:stretch>
        </p:blipFill>
        <p:spPr>
          <a:xfrm>
            <a:off x="5938091" y="4072102"/>
            <a:ext cx="2843640" cy="1328586"/>
          </a:xfrm>
          <a:prstGeom prst="rect">
            <a:avLst/>
          </a:prstGeom>
        </p:spPr>
      </p:pic>
      <p:pic>
        <p:nvPicPr>
          <p:cNvPr id="12" name="Picture 11">
            <a:extLst>
              <a:ext uri="{FF2B5EF4-FFF2-40B4-BE49-F238E27FC236}">
                <a16:creationId xmlns:a16="http://schemas.microsoft.com/office/drawing/2014/main" id="{A263C81A-C9FA-BE40-98A2-0F2C27561095}"/>
              </a:ext>
            </a:extLst>
          </p:cNvPr>
          <p:cNvPicPr>
            <a:picLocks noChangeAspect="1"/>
          </p:cNvPicPr>
          <p:nvPr/>
        </p:nvPicPr>
        <p:blipFill>
          <a:blip r:embed="rId7"/>
          <a:stretch>
            <a:fillRect/>
          </a:stretch>
        </p:blipFill>
        <p:spPr>
          <a:xfrm>
            <a:off x="1889612" y="660979"/>
            <a:ext cx="6008201" cy="719991"/>
          </a:xfrm>
          <a:prstGeom prst="rect">
            <a:avLst/>
          </a:prstGeom>
        </p:spPr>
      </p:pic>
    </p:spTree>
    <p:extLst>
      <p:ext uri="{BB962C8B-B14F-4D97-AF65-F5344CB8AC3E}">
        <p14:creationId xmlns:p14="http://schemas.microsoft.com/office/powerpoint/2010/main" val="2610293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728761"/>
          </a:xfrm>
        </p:spPr>
        <p:txBody>
          <a:bodyPr/>
          <a:lstStyle/>
          <a:p>
            <a:r>
              <a:rPr lang="en-US" sz="2800" dirty="0"/>
              <a:t>Q12.3: manual exec of Floyd’s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27</a:t>
            </a:fld>
            <a:endParaRPr lang="en-US" dirty="0"/>
          </a:p>
        </p:txBody>
      </p:sp>
      <p:pic>
        <p:nvPicPr>
          <p:cNvPr id="7" name="Content Placeholder 6"/>
          <p:cNvPicPr>
            <a:picLocks noGrp="1" noChangeAspect="1"/>
          </p:cNvPicPr>
          <p:nvPr>
            <p:ph idx="1"/>
          </p:nvPr>
        </p:nvPicPr>
        <p:blipFill>
          <a:blip r:embed="rId2"/>
          <a:srcRect t="-203608" b="-203608"/>
          <a:stretch>
            <a:fillRect/>
          </a:stretch>
        </p:blipFill>
        <p:spPr>
          <a:xfrm>
            <a:off x="260773" y="2262386"/>
            <a:ext cx="8623300" cy="4800600"/>
          </a:xfrm>
          <a:prstGeom prst="rect">
            <a:avLst/>
          </a:prstGeom>
        </p:spPr>
      </p:pic>
      <p:pic>
        <p:nvPicPr>
          <p:cNvPr id="8" name="Picture 7"/>
          <p:cNvPicPr>
            <a:picLocks noChangeAspect="1"/>
          </p:cNvPicPr>
          <p:nvPr/>
        </p:nvPicPr>
        <p:blipFill>
          <a:blip r:embed="rId3"/>
          <a:stretch>
            <a:fillRect/>
          </a:stretch>
        </p:blipFill>
        <p:spPr>
          <a:xfrm>
            <a:off x="2843808" y="2286303"/>
            <a:ext cx="3672408" cy="1937412"/>
          </a:xfrm>
          <a:prstGeom prst="rect">
            <a:avLst/>
          </a:prstGeom>
        </p:spPr>
      </p:pic>
      <p:sp>
        <p:nvSpPr>
          <p:cNvPr id="9" name="TextBox 8"/>
          <p:cNvSpPr txBox="1"/>
          <p:nvPr/>
        </p:nvSpPr>
        <p:spPr>
          <a:xfrm>
            <a:off x="293688" y="1124744"/>
            <a:ext cx="8399950" cy="1200328"/>
          </a:xfrm>
          <a:prstGeom prst="rect">
            <a:avLst/>
          </a:prstGeom>
          <a:noFill/>
        </p:spPr>
        <p:txBody>
          <a:bodyPr wrap="square" rtlCol="0">
            <a:spAutoFit/>
          </a:bodyPr>
          <a:lstStyle/>
          <a:p>
            <a:r>
              <a:rPr lang="en-US" dirty="0"/>
              <a:t>Perform Floyd’s algorithm on the graph given by the following weights matrix: </a:t>
            </a:r>
          </a:p>
          <a:p>
            <a:endParaRPr lang="en-US" dirty="0"/>
          </a:p>
        </p:txBody>
      </p:sp>
      <p:sp>
        <p:nvSpPr>
          <p:cNvPr id="10" name="TextBox 9">
            <a:extLst>
              <a:ext uri="{FF2B5EF4-FFF2-40B4-BE49-F238E27FC236}">
                <a16:creationId xmlns:a16="http://schemas.microsoft.com/office/drawing/2014/main" id="{FF16956C-8829-E54E-9E92-5BB263F15528}"/>
              </a:ext>
            </a:extLst>
          </p:cNvPr>
          <p:cNvSpPr txBox="1"/>
          <p:nvPr/>
        </p:nvSpPr>
        <p:spPr>
          <a:xfrm>
            <a:off x="189023" y="5563979"/>
            <a:ext cx="8460201" cy="338554"/>
          </a:xfrm>
          <a:prstGeom prst="rect">
            <a:avLst/>
          </a:prstGeom>
          <a:noFill/>
        </p:spPr>
        <p:txBody>
          <a:bodyPr wrap="none" rtlCol="0">
            <a:spAutoFit/>
          </a:bodyPr>
          <a:lstStyle/>
          <a:p>
            <a:r>
              <a:rPr lang="en-US" sz="1600" b="1" dirty="0">
                <a:solidFill>
                  <a:schemeClr val="tx2">
                    <a:lumMod val="75000"/>
                    <a:lumOff val="25000"/>
                  </a:schemeClr>
                </a:solidFill>
              </a:rPr>
              <a:t>Notes: </a:t>
            </a:r>
            <a:r>
              <a:rPr lang="en-US" sz="1600" i="1" dirty="0">
                <a:solidFill>
                  <a:schemeClr val="tx2">
                    <a:lumMod val="75000"/>
                    <a:lumOff val="25000"/>
                  </a:schemeClr>
                </a:solidFill>
              </a:rPr>
              <a:t>Daniel demonstrated a detailed manual run of </a:t>
            </a:r>
            <a:r>
              <a:rPr lang="en-US" sz="1600" i="1" dirty="0" err="1">
                <a:solidFill>
                  <a:schemeClr val="tx2">
                    <a:lumMod val="75000"/>
                    <a:lumOff val="25000"/>
                  </a:schemeClr>
                </a:solidFill>
              </a:rPr>
              <a:t>Floyd’s’s</a:t>
            </a:r>
            <a:r>
              <a:rPr lang="en-US" sz="1600" i="1" dirty="0">
                <a:solidFill>
                  <a:schemeClr val="tx2">
                    <a:lumMod val="75000"/>
                    <a:lumOff val="25000"/>
                  </a:schemeClr>
                </a:solidFill>
              </a:rPr>
              <a:t> in </a:t>
            </a:r>
            <a:r>
              <a:rPr lang="en-US" sz="1600" dirty="0">
                <a:solidFill>
                  <a:schemeClr val="tx2">
                    <a:lumMod val="75000"/>
                    <a:lumOff val="25000"/>
                  </a:schemeClr>
                </a:solidFill>
              </a:rPr>
              <a:t>Week11.Lecture1.Part 5  </a:t>
            </a:r>
            <a:endParaRPr lang="en-US" sz="2000" dirty="0">
              <a:solidFill>
                <a:schemeClr val="tx2">
                  <a:lumMod val="75000"/>
                  <a:lumOff val="25000"/>
                </a:schemeClr>
              </a:solidFill>
            </a:endParaRPr>
          </a:p>
        </p:txBody>
      </p:sp>
    </p:spTree>
    <p:extLst>
      <p:ext uri="{BB962C8B-B14F-4D97-AF65-F5344CB8AC3E}">
        <p14:creationId xmlns:p14="http://schemas.microsoft.com/office/powerpoint/2010/main" val="301147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3600" dirty="0">
                <a:solidFill>
                  <a:schemeClr val="tx1"/>
                </a:solidFill>
                <a:latin typeface="Courier"/>
                <a:cs typeface="Courier"/>
              </a:rPr>
              <a:t>D</a:t>
            </a:r>
            <a:r>
              <a:rPr lang="en-US" sz="4400" baseline="-25000" dirty="0">
                <a:solidFill>
                  <a:schemeClr val="tx1"/>
                </a:solidFill>
                <a:latin typeface="Courier"/>
                <a:cs typeface="Courier"/>
              </a:rPr>
              <a:t>k-1</a:t>
            </a:r>
            <a:r>
              <a:rPr lang="en-US" dirty="0"/>
              <a:t> </a:t>
            </a:r>
            <a:r>
              <a:rPr lang="en-US" dirty="0">
                <a:sym typeface="Wingdings"/>
              </a:rPr>
              <a:t> </a:t>
            </a:r>
            <a:r>
              <a:rPr lang="en-US" sz="3600" dirty="0" err="1">
                <a:solidFill>
                  <a:schemeClr val="tx1"/>
                </a:solidFill>
                <a:latin typeface="Courier"/>
                <a:cs typeface="Courier"/>
                <a:sym typeface="Wingdings"/>
              </a:rPr>
              <a:t>D</a:t>
            </a:r>
            <a:r>
              <a:rPr lang="en-US" sz="4400" baseline="-25000" dirty="0" err="1">
                <a:solidFill>
                  <a:srgbClr val="000000"/>
                </a:solidFill>
                <a:latin typeface="Courier"/>
                <a:cs typeface="Courier"/>
                <a:sym typeface="Wingdings"/>
              </a:rPr>
              <a:t>k</a:t>
            </a:r>
            <a:r>
              <a:rPr lang="en-US" dirty="0">
                <a:sym typeface="Wingdings"/>
              </a:rPr>
              <a:t> when </a:t>
            </a:r>
            <a:r>
              <a:rPr lang="en-US" dirty="0">
                <a:solidFill>
                  <a:srgbClr val="000000"/>
                </a:solidFill>
                <a:latin typeface="Courier"/>
                <a:cs typeface="Courier"/>
                <a:sym typeface="Wingdings"/>
              </a:rPr>
              <a:t>k</a:t>
            </a:r>
            <a:r>
              <a:rPr lang="en-US" dirty="0">
                <a:sym typeface="Wingdings"/>
              </a:rPr>
              <a:t>=1</a:t>
            </a: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28</a:t>
            </a:fld>
            <a:endParaRPr lang="en-US" dirty="0"/>
          </a:p>
        </p:txBody>
      </p:sp>
      <p:sp>
        <p:nvSpPr>
          <p:cNvPr id="8" name="Rectangle 7"/>
          <p:cNvSpPr/>
          <p:nvPr/>
        </p:nvSpPr>
        <p:spPr>
          <a:xfrm>
            <a:off x="3275856" y="1916832"/>
            <a:ext cx="360040" cy="3024336"/>
          </a:xfrm>
          <a:prstGeom prst="rect">
            <a:avLst/>
          </a:prstGeom>
          <a:solidFill>
            <a:schemeClr val="bg2">
              <a:lumMod val="90000"/>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987824" y="2177988"/>
            <a:ext cx="3456384" cy="386916"/>
          </a:xfrm>
          <a:prstGeom prst="rect">
            <a:avLst/>
          </a:prstGeom>
          <a:solidFill>
            <a:schemeClr val="bg2">
              <a:lumMod val="90000"/>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699792" y="5070375"/>
            <a:ext cx="3916790" cy="830997"/>
          </a:xfrm>
          <a:prstGeom prst="rect">
            <a:avLst/>
          </a:prstGeom>
          <a:noFill/>
        </p:spPr>
        <p:txBody>
          <a:bodyPr wrap="none" rtlCol="0">
            <a:spAutoFit/>
          </a:bodyPr>
          <a:lstStyle/>
          <a:p>
            <a:r>
              <a:rPr lang="en-US" dirty="0"/>
              <a:t>column </a:t>
            </a:r>
            <a:r>
              <a:rPr lang="en-US" b="1" dirty="0"/>
              <a:t>k</a:t>
            </a:r>
            <a:r>
              <a:rPr lang="en-US" dirty="0"/>
              <a:t>:</a:t>
            </a:r>
          </a:p>
          <a:p>
            <a:r>
              <a:rPr lang="en-US" dirty="0" err="1"/>
              <a:t>A</a:t>
            </a:r>
            <a:r>
              <a:rPr lang="en-US" sz="3200" baseline="-25000" dirty="0" err="1"/>
              <a:t>i</a:t>
            </a:r>
            <a:r>
              <a:rPr lang="en-US" sz="3200" b="1" baseline="-25000" dirty="0" err="1"/>
              <a:t>k</a:t>
            </a:r>
            <a:r>
              <a:rPr lang="en-US" dirty="0"/>
              <a:t>&lt;∞ if there is a path </a:t>
            </a:r>
            <a:r>
              <a:rPr lang="en-US" dirty="0" err="1"/>
              <a:t>i</a:t>
            </a:r>
            <a:r>
              <a:rPr lang="en-US" dirty="0" err="1">
                <a:sym typeface="Wingdings"/>
              </a:rPr>
              <a:t></a:t>
            </a:r>
            <a:r>
              <a:rPr lang="en-US" b="1" dirty="0" err="1">
                <a:sym typeface="Wingdings"/>
              </a:rPr>
              <a:t>k</a:t>
            </a:r>
            <a:r>
              <a:rPr lang="en-US" dirty="0"/>
              <a:t> </a:t>
            </a:r>
          </a:p>
        </p:txBody>
      </p:sp>
      <p:sp>
        <p:nvSpPr>
          <p:cNvPr id="12" name="TextBox 11"/>
          <p:cNvSpPr txBox="1"/>
          <p:nvPr/>
        </p:nvSpPr>
        <p:spPr>
          <a:xfrm>
            <a:off x="6601669" y="1972420"/>
            <a:ext cx="2592288" cy="1569660"/>
          </a:xfrm>
          <a:prstGeom prst="rect">
            <a:avLst/>
          </a:prstGeom>
          <a:noFill/>
        </p:spPr>
        <p:txBody>
          <a:bodyPr wrap="square" rtlCol="0">
            <a:spAutoFit/>
          </a:bodyPr>
          <a:lstStyle/>
          <a:p>
            <a:r>
              <a:rPr lang="en-US" dirty="0"/>
              <a:t>row </a:t>
            </a:r>
            <a:r>
              <a:rPr lang="en-US" b="1" dirty="0"/>
              <a:t>k</a:t>
            </a:r>
            <a:r>
              <a:rPr lang="en-US" dirty="0"/>
              <a:t>:</a:t>
            </a:r>
          </a:p>
          <a:p>
            <a:r>
              <a:rPr lang="en-US" dirty="0" err="1"/>
              <a:t>A</a:t>
            </a:r>
            <a:r>
              <a:rPr lang="en-US" sz="3200" b="1" baseline="-25000" dirty="0" err="1"/>
              <a:t>k</a:t>
            </a:r>
            <a:r>
              <a:rPr lang="en-US" sz="3200" baseline="-25000" dirty="0" err="1"/>
              <a:t>j</a:t>
            </a:r>
            <a:r>
              <a:rPr lang="en-US" dirty="0"/>
              <a:t> &lt;∞ if there is a path </a:t>
            </a:r>
            <a:r>
              <a:rPr lang="en-US" b="1" dirty="0" err="1"/>
              <a:t>k</a:t>
            </a:r>
            <a:r>
              <a:rPr lang="en-US" dirty="0" err="1">
                <a:sym typeface="Wingdings"/>
              </a:rPr>
              <a:t>j</a:t>
            </a:r>
            <a:endParaRPr lang="en-US" dirty="0">
              <a:sym typeface="Wingdings"/>
            </a:endParaRPr>
          </a:p>
          <a:p>
            <a:endParaRPr lang="en-US" dirty="0">
              <a:sym typeface="Wingdings"/>
            </a:endParaRPr>
          </a:p>
        </p:txBody>
      </p:sp>
      <p:sp>
        <p:nvSpPr>
          <p:cNvPr id="13" name="Oval 12"/>
          <p:cNvSpPr/>
          <p:nvPr/>
        </p:nvSpPr>
        <p:spPr>
          <a:xfrm>
            <a:off x="5940152" y="3277678"/>
            <a:ext cx="360040" cy="528804"/>
          </a:xfrm>
          <a:prstGeom prst="ellipse">
            <a:avLst/>
          </a:prstGeom>
          <a:solidFill>
            <a:schemeClr val="accent5">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11960" y="3342725"/>
            <a:ext cx="342653" cy="528804"/>
          </a:xfrm>
          <a:prstGeom prst="ellipse">
            <a:avLst/>
          </a:prstGeom>
          <a:solidFill>
            <a:schemeClr val="accent5">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Content Placeholder 16"/>
          <p:cNvPicPr>
            <a:picLocks noGrp="1" noChangeAspect="1"/>
          </p:cNvPicPr>
          <p:nvPr>
            <p:ph idx="1"/>
          </p:nvPr>
        </p:nvPicPr>
        <p:blipFill>
          <a:blip r:embed="rId2"/>
          <a:srcRect l="2617" r="2617"/>
          <a:stretch>
            <a:fillRect/>
          </a:stretch>
        </p:blipFill>
        <p:spPr>
          <a:xfrm>
            <a:off x="1667607" y="1940846"/>
            <a:ext cx="5090619" cy="2833953"/>
          </a:xfrm>
          <a:prstGeom prst="rect">
            <a:avLst/>
          </a:prstGeom>
        </p:spPr>
      </p:pic>
      <p:pic>
        <p:nvPicPr>
          <p:cNvPr id="9" name="Picture 8"/>
          <p:cNvPicPr>
            <a:picLocks noChangeAspect="1"/>
          </p:cNvPicPr>
          <p:nvPr/>
        </p:nvPicPr>
        <p:blipFill>
          <a:blip r:embed="rId3"/>
          <a:stretch>
            <a:fillRect/>
          </a:stretch>
        </p:blipFill>
        <p:spPr>
          <a:xfrm>
            <a:off x="674440" y="1028700"/>
            <a:ext cx="7425952" cy="691485"/>
          </a:xfrm>
          <a:prstGeom prst="rect">
            <a:avLst/>
          </a:prstGeom>
        </p:spPr>
      </p:pic>
    </p:spTree>
    <p:extLst>
      <p:ext uri="{BB962C8B-B14F-4D97-AF65-F5344CB8AC3E}">
        <p14:creationId xmlns:p14="http://schemas.microsoft.com/office/powerpoint/2010/main" val="239518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9538"/>
            <a:ext cx="8623300" cy="920750"/>
          </a:xfrm>
        </p:spPr>
        <p:txBody>
          <a:bodyPr/>
          <a:lstStyle/>
          <a:p>
            <a:r>
              <a:rPr lang="en-US" sz="2400" dirty="0">
                <a:highlight>
                  <a:srgbClr val="FFFF00"/>
                </a:highlight>
              </a:rPr>
              <a:t>Q 12.3: Check your answer</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29</a:t>
            </a:fld>
            <a:endParaRPr lang="en-US" dirty="0"/>
          </a:p>
        </p:txBody>
      </p:sp>
      <p:pic>
        <p:nvPicPr>
          <p:cNvPr id="7" name="Picture 6">
            <a:extLst>
              <a:ext uri="{FF2B5EF4-FFF2-40B4-BE49-F238E27FC236}">
                <a16:creationId xmlns:a16="http://schemas.microsoft.com/office/drawing/2014/main" id="{F29A375D-0C38-0046-9967-662691F1422F}"/>
              </a:ext>
            </a:extLst>
          </p:cNvPr>
          <p:cNvPicPr>
            <a:picLocks noChangeAspect="1"/>
          </p:cNvPicPr>
          <p:nvPr/>
        </p:nvPicPr>
        <p:blipFill>
          <a:blip r:embed="rId2"/>
          <a:stretch>
            <a:fillRect/>
          </a:stretch>
        </p:blipFill>
        <p:spPr>
          <a:xfrm>
            <a:off x="3131840" y="671511"/>
            <a:ext cx="4099358" cy="365125"/>
          </a:xfrm>
          <a:prstGeom prst="rect">
            <a:avLst/>
          </a:prstGeom>
        </p:spPr>
      </p:pic>
      <p:pic>
        <p:nvPicPr>
          <p:cNvPr id="8" name="Picture 7">
            <a:extLst>
              <a:ext uri="{FF2B5EF4-FFF2-40B4-BE49-F238E27FC236}">
                <a16:creationId xmlns:a16="http://schemas.microsoft.com/office/drawing/2014/main" id="{FEA2C736-D08F-CE4C-87BE-ACA28CD7742B}"/>
              </a:ext>
            </a:extLst>
          </p:cNvPr>
          <p:cNvPicPr>
            <a:picLocks noChangeAspect="1"/>
          </p:cNvPicPr>
          <p:nvPr/>
        </p:nvPicPr>
        <p:blipFill>
          <a:blip r:embed="rId3"/>
          <a:stretch>
            <a:fillRect/>
          </a:stretch>
        </p:blipFill>
        <p:spPr>
          <a:xfrm>
            <a:off x="395535" y="1412776"/>
            <a:ext cx="2322839" cy="1152128"/>
          </a:xfrm>
          <a:prstGeom prst="rect">
            <a:avLst/>
          </a:prstGeom>
        </p:spPr>
      </p:pic>
      <p:pic>
        <p:nvPicPr>
          <p:cNvPr id="9" name="Picture 8">
            <a:extLst>
              <a:ext uri="{FF2B5EF4-FFF2-40B4-BE49-F238E27FC236}">
                <a16:creationId xmlns:a16="http://schemas.microsoft.com/office/drawing/2014/main" id="{D3F8725F-A0B4-B14A-A334-D28B7E3BA55A}"/>
              </a:ext>
            </a:extLst>
          </p:cNvPr>
          <p:cNvPicPr>
            <a:picLocks noChangeAspect="1"/>
          </p:cNvPicPr>
          <p:nvPr/>
        </p:nvPicPr>
        <p:blipFill>
          <a:blip r:embed="rId4"/>
          <a:stretch>
            <a:fillRect/>
          </a:stretch>
        </p:blipFill>
        <p:spPr>
          <a:xfrm>
            <a:off x="2946399" y="1463575"/>
            <a:ext cx="2187575" cy="991245"/>
          </a:xfrm>
          <a:prstGeom prst="rect">
            <a:avLst/>
          </a:prstGeom>
        </p:spPr>
      </p:pic>
      <p:pic>
        <p:nvPicPr>
          <p:cNvPr id="10" name="Picture 9">
            <a:extLst>
              <a:ext uri="{FF2B5EF4-FFF2-40B4-BE49-F238E27FC236}">
                <a16:creationId xmlns:a16="http://schemas.microsoft.com/office/drawing/2014/main" id="{7798FBE6-A79F-844A-8AD2-A2ED60F982B6}"/>
              </a:ext>
            </a:extLst>
          </p:cNvPr>
          <p:cNvPicPr>
            <a:picLocks noChangeAspect="1"/>
          </p:cNvPicPr>
          <p:nvPr/>
        </p:nvPicPr>
        <p:blipFill>
          <a:blip r:embed="rId5"/>
          <a:stretch>
            <a:fillRect/>
          </a:stretch>
        </p:blipFill>
        <p:spPr>
          <a:xfrm>
            <a:off x="477329" y="3067792"/>
            <a:ext cx="2246650" cy="1152128"/>
          </a:xfrm>
          <a:prstGeom prst="rect">
            <a:avLst/>
          </a:prstGeom>
        </p:spPr>
      </p:pic>
      <p:pic>
        <p:nvPicPr>
          <p:cNvPr id="11" name="Picture 10">
            <a:extLst>
              <a:ext uri="{FF2B5EF4-FFF2-40B4-BE49-F238E27FC236}">
                <a16:creationId xmlns:a16="http://schemas.microsoft.com/office/drawing/2014/main" id="{E0DB7468-809B-2B4E-B5B9-29528600F585}"/>
              </a:ext>
            </a:extLst>
          </p:cNvPr>
          <p:cNvPicPr>
            <a:picLocks noChangeAspect="1"/>
          </p:cNvPicPr>
          <p:nvPr/>
        </p:nvPicPr>
        <p:blipFill>
          <a:blip r:embed="rId6"/>
          <a:stretch>
            <a:fillRect/>
          </a:stretch>
        </p:blipFill>
        <p:spPr>
          <a:xfrm>
            <a:off x="3131840" y="3105150"/>
            <a:ext cx="2037338" cy="1114770"/>
          </a:xfrm>
          <a:prstGeom prst="rect">
            <a:avLst/>
          </a:prstGeom>
        </p:spPr>
      </p:pic>
      <p:pic>
        <p:nvPicPr>
          <p:cNvPr id="12" name="Picture 11">
            <a:extLst>
              <a:ext uri="{FF2B5EF4-FFF2-40B4-BE49-F238E27FC236}">
                <a16:creationId xmlns:a16="http://schemas.microsoft.com/office/drawing/2014/main" id="{C29EFFEE-5BBF-FC4D-BDFC-4CE80AD53735}"/>
              </a:ext>
            </a:extLst>
          </p:cNvPr>
          <p:cNvPicPr>
            <a:picLocks noChangeAspect="1"/>
          </p:cNvPicPr>
          <p:nvPr/>
        </p:nvPicPr>
        <p:blipFill>
          <a:blip r:embed="rId7"/>
          <a:stretch>
            <a:fillRect/>
          </a:stretch>
        </p:blipFill>
        <p:spPr>
          <a:xfrm>
            <a:off x="5613054" y="3129712"/>
            <a:ext cx="2508233" cy="1114770"/>
          </a:xfrm>
          <a:prstGeom prst="rect">
            <a:avLst/>
          </a:prstGeom>
        </p:spPr>
      </p:pic>
    </p:spTree>
    <p:extLst>
      <p:ext uri="{BB962C8B-B14F-4D97-AF65-F5344CB8AC3E}">
        <p14:creationId xmlns:p14="http://schemas.microsoft.com/office/powerpoint/2010/main" val="3184494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33FB-C4E5-F656-7707-DE1CFD2BDFAF}"/>
              </a:ext>
            </a:extLst>
          </p:cNvPr>
          <p:cNvSpPr>
            <a:spLocks noGrp="1"/>
          </p:cNvSpPr>
          <p:nvPr>
            <p:ph type="title"/>
          </p:nvPr>
        </p:nvSpPr>
        <p:spPr/>
        <p:txBody>
          <a:bodyPr/>
          <a:lstStyle/>
          <a:p>
            <a:r>
              <a:rPr lang="en-US" dirty="0"/>
              <a:t>DP: how to start </a:t>
            </a:r>
          </a:p>
        </p:txBody>
      </p:sp>
      <p:sp>
        <p:nvSpPr>
          <p:cNvPr id="3" name="Content Placeholder 2">
            <a:extLst>
              <a:ext uri="{FF2B5EF4-FFF2-40B4-BE49-F238E27FC236}">
                <a16:creationId xmlns:a16="http://schemas.microsoft.com/office/drawing/2014/main" id="{E06F73F7-F7FC-E6DA-AF9E-5B547CD5108D}"/>
              </a:ext>
            </a:extLst>
          </p:cNvPr>
          <p:cNvSpPr>
            <a:spLocks noGrp="1"/>
          </p:cNvSpPr>
          <p:nvPr>
            <p:ph idx="1"/>
          </p:nvPr>
        </p:nvSpPr>
        <p:spPr/>
        <p:txBody>
          <a:bodyPr/>
          <a:lstStyle/>
          <a:p>
            <a:pPr marL="0" indent="0">
              <a:spcBef>
                <a:spcPts val="1200"/>
              </a:spcBef>
              <a:buNone/>
            </a:pPr>
            <a:r>
              <a:rPr lang="en-US" sz="2400" dirty="0">
                <a:solidFill>
                  <a:srgbClr val="000090"/>
                </a:solidFill>
              </a:rPr>
              <a:t>The most important steps in DP are to work out:</a:t>
            </a:r>
          </a:p>
          <a:p>
            <a:pPr>
              <a:spcBef>
                <a:spcPts val="1200"/>
              </a:spcBef>
            </a:pPr>
            <a:r>
              <a:rPr lang="en-US" sz="2400" dirty="0">
                <a:solidFill>
                  <a:srgbClr val="000090"/>
                </a:solidFill>
              </a:rPr>
              <a:t>the </a:t>
            </a:r>
            <a:r>
              <a:rPr lang="en-US" sz="2400" b="1" dirty="0">
                <a:solidFill>
                  <a:srgbClr val="000090"/>
                </a:solidFill>
              </a:rPr>
              <a:t>problem and its parameters </a:t>
            </a:r>
            <a:r>
              <a:rPr lang="en-US" sz="2400" dirty="0">
                <a:solidFill>
                  <a:srgbClr val="000090"/>
                </a:solidFill>
              </a:rPr>
              <a:t>(such as n in fib(n)), and </a:t>
            </a:r>
          </a:p>
          <a:p>
            <a:pPr>
              <a:spcBef>
                <a:spcPts val="1200"/>
              </a:spcBef>
            </a:pPr>
            <a:r>
              <a:rPr lang="en-US" sz="2400" dirty="0">
                <a:solidFill>
                  <a:srgbClr val="000090"/>
                </a:solidFill>
              </a:rPr>
              <a:t>the </a:t>
            </a:r>
            <a:r>
              <a:rPr lang="en-US" sz="2400" b="1" dirty="0">
                <a:solidFill>
                  <a:srgbClr val="000090"/>
                </a:solidFill>
              </a:rPr>
              <a:t>relationship</a:t>
            </a:r>
            <a:r>
              <a:rPr lang="en-US" sz="2400" dirty="0">
                <a:solidFill>
                  <a:srgbClr val="000090"/>
                </a:solidFill>
              </a:rPr>
              <a:t> between the solution for larger and for smaller parameters (such as fib(n)= fib(n-1)+fib(n-2) )</a:t>
            </a:r>
          </a:p>
          <a:p>
            <a:pPr>
              <a:spcBef>
                <a:spcPts val="1200"/>
              </a:spcBef>
            </a:pPr>
            <a:endParaRPr lang="en-US" sz="2400" dirty="0">
              <a:solidFill>
                <a:srgbClr val="000090"/>
              </a:solidFill>
            </a:endParaRPr>
          </a:p>
          <a:p>
            <a:pPr marL="0" indent="0">
              <a:spcBef>
                <a:spcPts val="1200"/>
              </a:spcBef>
              <a:buNone/>
            </a:pPr>
            <a:r>
              <a:rPr lang="en-US" sz="2400" dirty="0"/>
              <a:t>How to work out the relationship?</a:t>
            </a:r>
          </a:p>
          <a:p>
            <a:pPr>
              <a:spcBef>
                <a:spcPts val="1200"/>
              </a:spcBef>
            </a:pPr>
            <a:r>
              <a:rPr lang="en-US" sz="2400" dirty="0"/>
              <a:t>use logic and reasoning top-down f(n)= …  OR/AND</a:t>
            </a:r>
          </a:p>
          <a:p>
            <a:pPr>
              <a:spcBef>
                <a:spcPts val="1200"/>
              </a:spcBef>
            </a:pPr>
            <a:r>
              <a:rPr lang="en-US" sz="2400" dirty="0"/>
              <a:t>manually solve problems for small n=1, 2, 3 … and work out the pattern for f(n)</a:t>
            </a:r>
          </a:p>
          <a:p>
            <a:pPr marL="0" indent="0">
              <a:buNone/>
            </a:pPr>
            <a:endParaRPr lang="en-US" dirty="0"/>
          </a:p>
        </p:txBody>
      </p:sp>
      <p:sp>
        <p:nvSpPr>
          <p:cNvPr id="4" name="Date Placeholder 3">
            <a:extLst>
              <a:ext uri="{FF2B5EF4-FFF2-40B4-BE49-F238E27FC236}">
                <a16:creationId xmlns:a16="http://schemas.microsoft.com/office/drawing/2014/main" id="{1271A221-4836-4426-0557-F33725E60821}"/>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28F6E2E3-2A34-E664-F844-18925CDE5397}"/>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DE4952D3-102D-8EB3-F019-8D18ACC1E264}"/>
              </a:ext>
            </a:extLst>
          </p:cNvPr>
          <p:cNvSpPr>
            <a:spLocks noGrp="1"/>
          </p:cNvSpPr>
          <p:nvPr>
            <p:ph type="sldNum" sz="quarter" idx="12"/>
          </p:nvPr>
        </p:nvSpPr>
        <p:spPr/>
        <p:txBody>
          <a:bodyPr/>
          <a:lstStyle/>
          <a:p>
            <a:pPr>
              <a:defRPr/>
            </a:pPr>
            <a:fld id="{F9610808-8E44-6F46-B441-732A53FE435D}" type="slidenum">
              <a:rPr lang="en-US" smtClean="0"/>
              <a:pPr>
                <a:defRPr/>
              </a:pPr>
              <a:t>3</a:t>
            </a:fld>
            <a:endParaRPr lang="en-US" dirty="0"/>
          </a:p>
        </p:txBody>
      </p:sp>
    </p:spTree>
    <p:extLst>
      <p:ext uri="{BB962C8B-B14F-4D97-AF65-F5344CB8AC3E}">
        <p14:creationId xmlns:p14="http://schemas.microsoft.com/office/powerpoint/2010/main" val="3441966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656753"/>
          </a:xfrm>
        </p:spPr>
        <p:txBody>
          <a:bodyPr/>
          <a:lstStyle/>
          <a:p>
            <a:r>
              <a:rPr lang="en-US" sz="2800" dirty="0"/>
              <a:t>Revision</a:t>
            </a:r>
          </a:p>
        </p:txBody>
      </p:sp>
      <p:sp>
        <p:nvSpPr>
          <p:cNvPr id="3" name="Content Placeholder 2"/>
          <p:cNvSpPr>
            <a:spLocks noGrp="1"/>
          </p:cNvSpPr>
          <p:nvPr>
            <p:ph idx="1"/>
          </p:nvPr>
        </p:nvSpPr>
        <p:spPr/>
        <p:txBody>
          <a:bodyPr/>
          <a:lstStyle/>
          <a:p>
            <a:pPr marL="0" indent="0">
              <a:spcBef>
                <a:spcPts val="800"/>
              </a:spcBef>
              <a:buNone/>
            </a:pPr>
            <a:r>
              <a:rPr lang="en-US" sz="2000" b="1" dirty="0"/>
              <a:t>Q 11.7</a:t>
            </a:r>
            <a:r>
              <a:rPr lang="en-US" sz="2000" dirty="0"/>
              <a:t>: Solve the following recurrence relations. Give both a </a:t>
            </a:r>
            <a:r>
              <a:rPr lang="en-US" sz="2000" dirty="0">
                <a:highlight>
                  <a:srgbClr val="FFFF00"/>
                </a:highlight>
              </a:rPr>
              <a:t>closed form expression</a:t>
            </a:r>
            <a:r>
              <a:rPr lang="en-US" sz="2000" dirty="0"/>
              <a:t> in terms of n and a </a:t>
            </a:r>
            <a:r>
              <a:rPr lang="en-US" sz="2000" dirty="0">
                <a:highlight>
                  <a:srgbClr val="FFFF00"/>
                </a:highlight>
              </a:rPr>
              <a:t>Big-Theta bound</a:t>
            </a:r>
            <a:r>
              <a:rPr lang="en-US" sz="2000" dirty="0"/>
              <a:t>.</a:t>
            </a:r>
          </a:p>
          <a:p>
            <a:pPr marL="514350" indent="-514350">
              <a:spcBef>
                <a:spcPts val="800"/>
              </a:spcBef>
              <a:buFont typeface="Wingdings 2" charset="0"/>
              <a:buAutoNum type="alphaLcParenBoth"/>
            </a:pPr>
            <a:r>
              <a:rPr lang="en-US" sz="2000" dirty="0"/>
              <a:t>T(n)= T(n/2)+1,  T(1)= 1</a:t>
            </a:r>
          </a:p>
          <a:p>
            <a:pPr marL="514350" indent="-514350">
              <a:spcBef>
                <a:spcPts val="800"/>
              </a:spcBef>
              <a:buFont typeface="Wingdings 2" charset="0"/>
              <a:buAutoNum type="alphaLcParenBoth"/>
            </a:pPr>
            <a:r>
              <a:rPr lang="en-US" sz="2000" dirty="0"/>
              <a:t>T(n)= T(n-1) + n/5, T(0)= 0</a:t>
            </a:r>
          </a:p>
          <a:p>
            <a:pPr marL="514350" indent="-514350">
              <a:spcBef>
                <a:spcPts val="800"/>
              </a:spcBef>
              <a:buFont typeface="Wingdings 2" charset="0"/>
              <a:buAutoNum type="alphaLcParenBoth"/>
            </a:pPr>
            <a:endParaRPr lang="en-US" sz="2000" dirty="0"/>
          </a:p>
          <a:p>
            <a:pPr marL="0" indent="0">
              <a:spcBef>
                <a:spcPts val="800"/>
              </a:spcBef>
              <a:buNone/>
            </a:pPr>
            <a:r>
              <a:rPr lang="en-US" sz="2000" b="1" dirty="0"/>
              <a:t>Q12.5</a:t>
            </a:r>
            <a:r>
              <a:rPr lang="en-US" sz="2000" dirty="0"/>
              <a:t>: Revision for quicksort &amp; </a:t>
            </a:r>
            <a:r>
              <a:rPr lang="en-US" sz="2000" dirty="0" err="1"/>
              <a:t>mergesort</a:t>
            </a:r>
            <a:endParaRPr lang="en-US" sz="2000" dirty="0"/>
          </a:p>
          <a:p>
            <a:pPr marL="514350" indent="-514350">
              <a:spcBef>
                <a:spcPts val="800"/>
              </a:spcBef>
              <a:buAutoNum type="alphaLcParenBoth"/>
            </a:pPr>
            <a:r>
              <a:rPr lang="en-US" sz="2000" dirty="0"/>
              <a:t>Perform a single Hoare Partition on the following array, taking the ﬁrst element as the pivot.                                                                                                                                       </a:t>
            </a:r>
            <a:r>
              <a:rPr lang="pt-BR" sz="2000" dirty="0"/>
              <a:t>[3, 8, 5, 2, 1, 3, 5, 4, 8]</a:t>
            </a:r>
          </a:p>
          <a:p>
            <a:pPr marL="514350" indent="-514350">
              <a:spcBef>
                <a:spcPts val="800"/>
              </a:spcBef>
              <a:buAutoNum type="alphaLcParenBoth"/>
            </a:pPr>
            <a:r>
              <a:rPr lang="pt-BR" sz="2000" dirty="0" err="1"/>
              <a:t>Perform</a:t>
            </a:r>
            <a:r>
              <a:rPr lang="pt-BR" sz="2000" dirty="0"/>
              <a:t> </a:t>
            </a:r>
            <a:r>
              <a:rPr lang="pt-BR" sz="2000" dirty="0" err="1"/>
              <a:t>Quicksort</a:t>
            </a:r>
            <a:r>
              <a:rPr lang="pt-BR" sz="2000" dirty="0"/>
              <a:t> </a:t>
            </a:r>
            <a:r>
              <a:rPr lang="pt-BR" sz="2000" dirty="0" err="1"/>
              <a:t>on</a:t>
            </a:r>
            <a:r>
              <a:rPr lang="pt-BR" sz="2000" dirty="0"/>
              <a:t> </a:t>
            </a:r>
            <a:r>
              <a:rPr lang="pt-BR" sz="2000" dirty="0" err="1"/>
              <a:t>the</a:t>
            </a:r>
            <a:r>
              <a:rPr lang="pt-BR" sz="2000" dirty="0"/>
              <a:t> </a:t>
            </a:r>
            <a:r>
              <a:rPr lang="pt-BR" sz="2000" dirty="0" err="1"/>
              <a:t>array</a:t>
            </a:r>
            <a:r>
              <a:rPr lang="pt-BR" sz="2000" dirty="0"/>
              <a:t> </a:t>
            </a:r>
            <a:r>
              <a:rPr lang="pt-BR" sz="2000" dirty="0" err="1"/>
              <a:t>from</a:t>
            </a:r>
            <a:r>
              <a:rPr lang="pt-BR" sz="2000" dirty="0"/>
              <a:t> (a). </a:t>
            </a:r>
            <a:r>
              <a:rPr lang="pt-BR" sz="2000" dirty="0" err="1"/>
              <a:t>You</a:t>
            </a:r>
            <a:r>
              <a:rPr lang="pt-BR" sz="2000" dirty="0"/>
              <a:t> </a:t>
            </a:r>
            <a:r>
              <a:rPr lang="pt-BR" sz="2000" dirty="0" err="1"/>
              <a:t>may</a:t>
            </a:r>
            <a:r>
              <a:rPr lang="pt-BR" sz="2000" dirty="0"/>
              <a:t> use </a:t>
            </a:r>
            <a:r>
              <a:rPr lang="pt-BR" sz="2000" dirty="0" err="1"/>
              <a:t>whatever</a:t>
            </a:r>
            <a:r>
              <a:rPr lang="pt-BR" sz="2000" dirty="0"/>
              <a:t> </a:t>
            </a:r>
            <a:r>
              <a:rPr lang="pt-BR" sz="2000" dirty="0" err="1"/>
              <a:t>partitioning</a:t>
            </a:r>
            <a:r>
              <a:rPr lang="pt-BR" sz="2000" dirty="0"/>
              <a:t> </a:t>
            </a:r>
            <a:r>
              <a:rPr lang="pt-BR" sz="2000" dirty="0" err="1"/>
              <a:t>strategy</a:t>
            </a:r>
            <a:r>
              <a:rPr lang="pt-BR" sz="2000" dirty="0"/>
              <a:t> </a:t>
            </a:r>
            <a:r>
              <a:rPr lang="pt-BR" sz="2000" dirty="0" err="1"/>
              <a:t>you</a:t>
            </a:r>
            <a:r>
              <a:rPr lang="pt-BR" sz="2000" dirty="0"/>
              <a:t> </a:t>
            </a:r>
            <a:r>
              <a:rPr lang="pt-BR" sz="2000" dirty="0" err="1"/>
              <a:t>like</a:t>
            </a:r>
            <a:endParaRPr lang="pt-BR" sz="2000" dirty="0"/>
          </a:p>
          <a:p>
            <a:pPr marL="514350" indent="-514350">
              <a:spcBef>
                <a:spcPts val="800"/>
              </a:spcBef>
              <a:buAutoNum type="alphaLcParenBoth"/>
            </a:pPr>
            <a:r>
              <a:rPr lang="pt-BR" sz="2000" dirty="0"/>
              <a:t> </a:t>
            </a:r>
            <a:r>
              <a:rPr lang="pt-BR" sz="2000" dirty="0" err="1"/>
              <a:t>Perform</a:t>
            </a:r>
            <a:r>
              <a:rPr lang="pt-BR" sz="2000" dirty="0"/>
              <a:t> </a:t>
            </a:r>
            <a:r>
              <a:rPr lang="pt-BR" sz="2000" dirty="0" err="1"/>
              <a:t>Mergesort</a:t>
            </a:r>
            <a:r>
              <a:rPr lang="pt-BR" sz="2000" dirty="0"/>
              <a:t> </a:t>
            </a:r>
            <a:r>
              <a:rPr lang="pt-BR" sz="2000" dirty="0" err="1"/>
              <a:t>on</a:t>
            </a:r>
            <a:r>
              <a:rPr lang="pt-BR" sz="2000" dirty="0"/>
              <a:t> </a:t>
            </a:r>
            <a:r>
              <a:rPr lang="pt-BR" sz="2000" dirty="0" err="1"/>
              <a:t>the</a:t>
            </a:r>
            <a:r>
              <a:rPr lang="pt-BR" sz="2000" dirty="0"/>
              <a:t> </a:t>
            </a:r>
            <a:r>
              <a:rPr lang="pt-BR" sz="2000" dirty="0" err="1"/>
              <a:t>array</a:t>
            </a:r>
            <a:r>
              <a:rPr lang="pt-BR" sz="2000" dirty="0"/>
              <a:t> </a:t>
            </a:r>
            <a:r>
              <a:rPr lang="pt-BR" sz="2000" dirty="0" err="1"/>
              <a:t>from</a:t>
            </a:r>
            <a:r>
              <a:rPr lang="pt-BR" sz="2000" dirty="0"/>
              <a:t> (a).</a:t>
            </a:r>
            <a:endParaRPr lang="en-US" sz="20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30</a:t>
            </a:fld>
            <a:endParaRPr lang="en-US" dirty="0"/>
          </a:p>
        </p:txBody>
      </p:sp>
    </p:spTree>
    <p:extLst>
      <p:ext uri="{BB962C8B-B14F-4D97-AF65-F5344CB8AC3E}">
        <p14:creationId xmlns:p14="http://schemas.microsoft.com/office/powerpoint/2010/main" val="2874777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lstStyle/>
          <a:p>
            <a:r>
              <a:rPr lang="en-US" dirty="0"/>
              <a:t>Implement the baked bean bundles problem.</a:t>
            </a:r>
          </a:p>
          <a:p>
            <a:r>
              <a:rPr lang="en-US" dirty="0"/>
              <a:t>Notes:</a:t>
            </a:r>
          </a:p>
          <a:p>
            <a:pPr lvl="1"/>
            <a:r>
              <a:rPr lang="en-US" dirty="0"/>
              <a:t>the program will be short, </a:t>
            </a:r>
          </a:p>
          <a:p>
            <a:pPr lvl="1"/>
            <a:r>
              <a:rPr lang="en-US" dirty="0"/>
              <a:t>the solution is supplied in LMS, but:</a:t>
            </a:r>
          </a:p>
          <a:p>
            <a:pPr lvl="1"/>
            <a:r>
              <a:rPr lang="en-US" dirty="0"/>
              <a:t>try not to use it, and build your code from scratch first </a:t>
            </a:r>
            <a:r>
              <a:rPr lang="en-US" dirty="0">
                <a:sym typeface="Wingdings" pitchFamily="2" charset="2"/>
              </a:rPr>
              <a:t> a good way to understand &amp; remember DP</a:t>
            </a:r>
            <a:r>
              <a:rPr lang="en-US" dirty="0"/>
              <a:t>.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31</a:t>
            </a:fld>
            <a:endParaRPr lang="en-US" dirty="0"/>
          </a:p>
        </p:txBody>
      </p:sp>
    </p:spTree>
    <p:extLst>
      <p:ext uri="{BB962C8B-B14F-4D97-AF65-F5344CB8AC3E}">
        <p14:creationId xmlns:p14="http://schemas.microsoft.com/office/powerpoint/2010/main" val="4186440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DDB5-2878-D8D1-BB70-F8A0BC2D111B}"/>
              </a:ext>
            </a:extLst>
          </p:cNvPr>
          <p:cNvSpPr>
            <a:spLocks noGrp="1"/>
          </p:cNvSpPr>
          <p:nvPr>
            <p:ph type="title"/>
          </p:nvPr>
        </p:nvSpPr>
        <p:spPr>
          <a:xfrm>
            <a:off x="265113" y="107951"/>
            <a:ext cx="8623300" cy="584745"/>
          </a:xfrm>
        </p:spPr>
        <p:txBody>
          <a:bodyPr/>
          <a:lstStyle/>
          <a:p>
            <a:r>
              <a:rPr lang="en-US" sz="2400" dirty="0"/>
              <a:t>DP for optimization problems</a:t>
            </a:r>
          </a:p>
        </p:txBody>
      </p:sp>
      <p:sp>
        <p:nvSpPr>
          <p:cNvPr id="3" name="Content Placeholder 2">
            <a:extLst>
              <a:ext uri="{FF2B5EF4-FFF2-40B4-BE49-F238E27FC236}">
                <a16:creationId xmlns:a16="http://schemas.microsoft.com/office/drawing/2014/main" id="{5B055217-C1C6-56E4-2417-4774589BE869}"/>
              </a:ext>
            </a:extLst>
          </p:cNvPr>
          <p:cNvSpPr>
            <a:spLocks noGrp="1"/>
          </p:cNvSpPr>
          <p:nvPr>
            <p:ph idx="1"/>
          </p:nvPr>
        </p:nvSpPr>
        <p:spPr>
          <a:xfrm>
            <a:off x="293688" y="836712"/>
            <a:ext cx="8623300" cy="5438676"/>
          </a:xfrm>
        </p:spPr>
        <p:txBody>
          <a:bodyPr/>
          <a:lstStyle/>
          <a:p>
            <a:r>
              <a:rPr lang="en-US" dirty="0"/>
              <a:t>Optimization problem: </a:t>
            </a:r>
          </a:p>
          <a:p>
            <a:pPr lvl="1"/>
            <a:r>
              <a:rPr lang="en-US" dirty="0"/>
              <a:t>Having a function f, with possible different ways of getting value f(n) for a value n</a:t>
            </a:r>
          </a:p>
          <a:p>
            <a:pPr lvl="1"/>
            <a:r>
              <a:rPr lang="en-US" dirty="0"/>
              <a:t>Find a way that maximize (or minimize) the value f(n)</a:t>
            </a:r>
          </a:p>
          <a:p>
            <a:r>
              <a:rPr lang="en-US" dirty="0"/>
              <a:t>DP possible if f(n) satisfies </a:t>
            </a:r>
            <a:r>
              <a:rPr lang="en-AU" dirty="0">
                <a:effectLst/>
              </a:rPr>
              <a:t>the </a:t>
            </a:r>
            <a:r>
              <a:rPr lang="en-AU" b="1" i="1" dirty="0">
                <a:effectLst/>
              </a:rPr>
              <a:t>principle of optimality: </a:t>
            </a:r>
            <a:r>
              <a:rPr lang="en-AU" dirty="0">
                <a:effectLst/>
              </a:rPr>
              <a:t> an optimal solution for input n is composed of optimal solutions for inputs k&lt;n</a:t>
            </a:r>
            <a:endParaRPr lang="en-AU" dirty="0"/>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43F6210C-49E6-EFE9-8821-D865CB23FBE1}"/>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0DA308B5-8ABA-0B63-40AB-D89E954E94EB}"/>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AC153CF8-71CD-5DFC-FA83-FE3A5D52DDBD}"/>
              </a:ext>
            </a:extLst>
          </p:cNvPr>
          <p:cNvSpPr>
            <a:spLocks noGrp="1"/>
          </p:cNvSpPr>
          <p:nvPr>
            <p:ph type="sldNum" sz="quarter" idx="12"/>
          </p:nvPr>
        </p:nvSpPr>
        <p:spPr/>
        <p:txBody>
          <a:bodyPr/>
          <a:lstStyle/>
          <a:p>
            <a:pPr>
              <a:defRPr/>
            </a:pPr>
            <a:fld id="{F9610808-8E44-6F46-B441-732A53FE435D}" type="slidenum">
              <a:rPr lang="en-US" smtClean="0"/>
              <a:pPr>
                <a:defRPr/>
              </a:pPr>
              <a:t>4</a:t>
            </a:fld>
            <a:endParaRPr lang="en-US" dirty="0"/>
          </a:p>
        </p:txBody>
      </p:sp>
      <p:graphicFrame>
        <p:nvGraphicFramePr>
          <p:cNvPr id="7" name="Content Placeholder 6">
            <a:extLst>
              <a:ext uri="{FF2B5EF4-FFF2-40B4-BE49-F238E27FC236}">
                <a16:creationId xmlns:a16="http://schemas.microsoft.com/office/drawing/2014/main" id="{04588DE0-21E7-5428-199A-21162F9108E9}"/>
              </a:ext>
            </a:extLst>
          </p:cNvPr>
          <p:cNvGraphicFramePr>
            <a:graphicFrameLocks/>
          </p:cNvGraphicFramePr>
          <p:nvPr>
            <p:extLst>
              <p:ext uri="{D42A27DB-BD31-4B8C-83A1-F6EECF244321}">
                <p14:modId xmlns:p14="http://schemas.microsoft.com/office/powerpoint/2010/main" val="3478607793"/>
              </p:ext>
            </p:extLst>
          </p:nvPr>
        </p:nvGraphicFramePr>
        <p:xfrm>
          <a:off x="227012" y="4091883"/>
          <a:ext cx="8382767" cy="2644393"/>
        </p:xfrm>
        <a:graphic>
          <a:graphicData uri="http://schemas.openxmlformats.org/drawingml/2006/table">
            <a:tbl>
              <a:tblPr firstRow="1" bandRow="1">
                <a:tableStyleId>{C4B1156A-380E-4F78-BDF5-A606A8083BF9}</a:tableStyleId>
              </a:tblPr>
              <a:tblGrid>
                <a:gridCol w="8382767">
                  <a:extLst>
                    <a:ext uri="{9D8B030D-6E8A-4147-A177-3AD203B41FA5}">
                      <a16:colId xmlns:a16="http://schemas.microsoft.com/office/drawing/2014/main" val="960031859"/>
                    </a:ext>
                  </a:extLst>
                </a:gridCol>
              </a:tblGrid>
              <a:tr h="330244">
                <a:tc>
                  <a:txBody>
                    <a:bodyPr/>
                    <a:lstStyle/>
                    <a:p>
                      <a:pPr algn="ctr"/>
                      <a:r>
                        <a:rPr lang="en-US" sz="1600" dirty="0"/>
                        <a:t>Example: Coin-row problem</a:t>
                      </a:r>
                    </a:p>
                  </a:txBody>
                  <a:tcPr/>
                </a:tc>
                <a:extLst>
                  <a:ext uri="{0D108BD9-81ED-4DB2-BD59-A6C34878D82A}">
                    <a16:rowId xmlns:a16="http://schemas.microsoft.com/office/drawing/2014/main" val="2153016604"/>
                  </a:ext>
                </a:extLst>
              </a:tr>
              <a:tr h="2309113">
                <a:tc>
                  <a:txBody>
                    <a:bodyPr/>
                    <a:lstStyle/>
                    <a:p>
                      <a:r>
                        <a:rPr lang="en-US" sz="1600" dirty="0"/>
                        <a:t>There is a row of n coins whose values are some positive integers c</a:t>
                      </a:r>
                      <a:r>
                        <a:rPr lang="en-US" sz="1600" baseline="-25000" dirty="0"/>
                        <a:t>1</a:t>
                      </a:r>
                      <a:r>
                        <a:rPr lang="en-US" sz="1600" dirty="0"/>
                        <a:t>, c</a:t>
                      </a:r>
                      <a:r>
                        <a:rPr lang="en-US" sz="1600" baseline="-25000" dirty="0"/>
                        <a:t>2</a:t>
                      </a:r>
                      <a:r>
                        <a:rPr lang="en-US" sz="1600" dirty="0"/>
                        <a:t>, . . . , </a:t>
                      </a:r>
                      <a:r>
                        <a:rPr lang="en-US" sz="1600" dirty="0" err="1"/>
                        <a:t>c</a:t>
                      </a:r>
                      <a:r>
                        <a:rPr lang="en-US" sz="1600" baseline="-25000" dirty="0" err="1"/>
                        <a:t>n</a:t>
                      </a:r>
                      <a:r>
                        <a:rPr lang="en-US" sz="1600" dirty="0"/>
                        <a:t>, not necessarily distinct. The goal is to pick up the maximum amount of money subject to the constraint that no two coins adjacent in the initial row can be picked up.</a:t>
                      </a:r>
                    </a:p>
                    <a:p>
                      <a:r>
                        <a:rPr lang="en-US" sz="1600" b="1" i="1" dirty="0"/>
                        <a:t>Problem &amp; 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1468809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sz="2800" dirty="0"/>
              <a:t>Question 12.4: Baked Beans Bundles</a:t>
            </a:r>
          </a:p>
        </p:txBody>
      </p:sp>
      <p:sp>
        <p:nvSpPr>
          <p:cNvPr id="3" name="Content Placeholder 2"/>
          <p:cNvSpPr>
            <a:spLocks noGrp="1"/>
          </p:cNvSpPr>
          <p:nvPr>
            <p:ph idx="1"/>
          </p:nvPr>
        </p:nvSpPr>
        <p:spPr>
          <a:xfrm>
            <a:off x="107504" y="677342"/>
            <a:ext cx="9036496" cy="4800600"/>
          </a:xfrm>
        </p:spPr>
        <p:txBody>
          <a:bodyPr/>
          <a:lstStyle/>
          <a:p>
            <a:pPr marL="0" indent="0">
              <a:spcBef>
                <a:spcPts val="0"/>
              </a:spcBef>
              <a:spcAft>
                <a:spcPts val="1200"/>
              </a:spcAft>
              <a:buNone/>
            </a:pPr>
            <a:r>
              <a:rPr lang="en-US" sz="2200" dirty="0">
                <a:effectLst/>
              </a:rPr>
              <a:t>We have bought n cans of baked beans wholesale and are planning to sell bundles of cans at the University of Melbourne’s farmers’ market. Our business-savvy friends have done some market research and found out how much students are willing to pay for a bundle of k cans of baked beans, for each k ∈ {1,...,n}. </a:t>
            </a:r>
            <a:endParaRPr lang="en-US" sz="2200" dirty="0"/>
          </a:p>
          <a:p>
            <a:pPr marL="0" indent="0">
              <a:spcBef>
                <a:spcPts val="0"/>
              </a:spcBef>
              <a:spcAft>
                <a:spcPts val="1200"/>
              </a:spcAft>
              <a:buNone/>
            </a:pPr>
            <a:r>
              <a:rPr lang="en-US" sz="2200" dirty="0">
                <a:effectLst/>
              </a:rPr>
              <a:t>We are tasked with writing a dynamic programming algorithm to determine how we should split up out n cans into bundles to </a:t>
            </a:r>
            <a:r>
              <a:rPr lang="en-US" sz="2200" dirty="0" err="1">
                <a:effectLst/>
              </a:rPr>
              <a:t>maximise</a:t>
            </a:r>
            <a:r>
              <a:rPr lang="en-US" sz="2200" dirty="0">
                <a:effectLst/>
              </a:rPr>
              <a:t> the total price we will receive. </a:t>
            </a:r>
            <a:endParaRPr lang="en-US" sz="2200" dirty="0"/>
          </a:p>
          <a:p>
            <a:pPr marL="0" indent="0">
              <a:spcBef>
                <a:spcPts val="0"/>
              </a:spcBef>
              <a:spcAft>
                <a:spcPts val="1200"/>
              </a:spcAft>
              <a:buNone/>
            </a:pPr>
            <a:r>
              <a:rPr lang="en-US" sz="2200" dirty="0">
                <a:effectLst/>
              </a:rPr>
              <a:t>(a) Write the </a:t>
            </a:r>
            <a:r>
              <a:rPr lang="en-US" sz="2200" dirty="0" err="1">
                <a:effectLst/>
              </a:rPr>
              <a:t>pseudocode</a:t>
            </a:r>
            <a:r>
              <a:rPr lang="en-US" sz="2200" dirty="0">
                <a:effectLst/>
              </a:rPr>
              <a:t> for such an algorithm. </a:t>
            </a:r>
            <a:endParaRPr lang="en-US" sz="2200" dirty="0"/>
          </a:p>
          <a:p>
            <a:pPr marL="0" indent="0">
              <a:spcBef>
                <a:spcPts val="0"/>
              </a:spcBef>
              <a:spcAft>
                <a:spcPts val="1200"/>
              </a:spcAft>
              <a:buNone/>
            </a:pPr>
            <a:r>
              <a:rPr lang="en-US" sz="2200" dirty="0">
                <a:effectLst/>
              </a:rPr>
              <a:t>(b) Using your algorithm determine how to best split up 8 cans of baked beans, if the prices you can sell each bundle for are as follows: </a:t>
            </a:r>
          </a:p>
          <a:p>
            <a:pPr marL="0" indent="0">
              <a:spcBef>
                <a:spcPts val="0"/>
              </a:spcBef>
              <a:spcAft>
                <a:spcPts val="1200"/>
              </a:spcAft>
              <a:buNone/>
            </a:pPr>
            <a:endParaRPr lang="en-US" sz="2200" dirty="0">
              <a:effectLst/>
            </a:endParaRPr>
          </a:p>
          <a:p>
            <a:pPr marL="0" indent="0">
              <a:spcBef>
                <a:spcPts val="0"/>
              </a:spcBef>
              <a:spcAft>
                <a:spcPts val="1200"/>
              </a:spcAft>
              <a:buNone/>
            </a:pPr>
            <a:endParaRPr lang="en-US" sz="2200" dirty="0">
              <a:effectLst/>
            </a:endParaRPr>
          </a:p>
          <a:p>
            <a:pPr marL="0" indent="0">
              <a:spcBef>
                <a:spcPts val="0"/>
              </a:spcBef>
              <a:spcAft>
                <a:spcPts val="1200"/>
              </a:spcAft>
              <a:buNone/>
            </a:pPr>
            <a:r>
              <a:rPr lang="en-US" sz="2200" dirty="0">
                <a:effectLst/>
              </a:rPr>
              <a:t>(c) What’s the runtime of your algorithm? What are the space requirements? </a:t>
            </a:r>
            <a:endParaRPr lang="en-US" sz="2200" dirty="0"/>
          </a:p>
          <a:p>
            <a:pPr>
              <a:spcBef>
                <a:spcPts val="0"/>
              </a:spcBef>
              <a:spcAft>
                <a:spcPts val="1200"/>
              </a:spcAft>
            </a:pPr>
            <a:endParaRPr lang="en-US" sz="2200" dirty="0"/>
          </a:p>
          <a:p>
            <a:pPr marL="0" indent="0">
              <a:spcBef>
                <a:spcPts val="0"/>
              </a:spcBef>
              <a:spcAft>
                <a:spcPts val="1200"/>
              </a:spcAft>
              <a:buNone/>
            </a:pPr>
            <a:endParaRPr lang="en-US" sz="22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5</a:t>
            </a:fld>
            <a:endParaRPr lang="en-US" dirty="0"/>
          </a:p>
        </p:txBody>
      </p:sp>
      <p:pic>
        <p:nvPicPr>
          <p:cNvPr id="7" name="Picture 6"/>
          <p:cNvPicPr>
            <a:picLocks noChangeAspect="1"/>
          </p:cNvPicPr>
          <p:nvPr/>
        </p:nvPicPr>
        <p:blipFill>
          <a:blip r:embed="rId2"/>
          <a:stretch>
            <a:fillRect/>
          </a:stretch>
        </p:blipFill>
        <p:spPr>
          <a:xfrm>
            <a:off x="683568" y="4997132"/>
            <a:ext cx="6559242" cy="952148"/>
          </a:xfrm>
          <a:prstGeom prst="rect">
            <a:avLst/>
          </a:prstGeom>
        </p:spPr>
      </p:pic>
    </p:spTree>
    <p:extLst>
      <p:ext uri="{BB962C8B-B14F-4D97-AF65-F5344CB8AC3E}">
        <p14:creationId xmlns:p14="http://schemas.microsoft.com/office/powerpoint/2010/main" val="417439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Baked Beans Bundles</a:t>
            </a:r>
          </a:p>
        </p:txBody>
      </p:sp>
      <p:sp>
        <p:nvSpPr>
          <p:cNvPr id="3" name="Content Placeholder 2"/>
          <p:cNvSpPr>
            <a:spLocks noGrp="1"/>
          </p:cNvSpPr>
          <p:nvPr>
            <p:ph idx="1"/>
          </p:nvPr>
        </p:nvSpPr>
        <p:spPr>
          <a:xfrm>
            <a:off x="107504" y="677342"/>
            <a:ext cx="9036496" cy="4800600"/>
          </a:xfrm>
        </p:spPr>
        <p:txBody>
          <a:bodyPr/>
          <a:lstStyle/>
          <a:p>
            <a:pPr marL="0" indent="0">
              <a:spcBef>
                <a:spcPts val="0"/>
              </a:spcBef>
              <a:spcAft>
                <a:spcPts val="1200"/>
              </a:spcAft>
              <a:buNone/>
            </a:pPr>
            <a:r>
              <a:rPr lang="en-US" sz="1800" b="1" dirty="0">
                <a:effectLst/>
              </a:rPr>
              <a:t>(a) Design a DP algorithm, Write the pseudocode for that algorithm.</a:t>
            </a:r>
            <a:r>
              <a:rPr lang="en-US" sz="1800" dirty="0">
                <a:effectLst/>
              </a:rPr>
              <a:t> </a:t>
            </a:r>
          </a:p>
          <a:p>
            <a:pPr marL="0" indent="0">
              <a:spcBef>
                <a:spcPts val="0"/>
              </a:spcBef>
              <a:spcAft>
                <a:spcPts val="1200"/>
              </a:spcAft>
              <a:buNone/>
            </a:pPr>
            <a:r>
              <a:rPr lang="en-US" sz="1800" dirty="0">
                <a:effectLst/>
              </a:rPr>
              <a:t>We have n=8 cans of baked beans.</a:t>
            </a:r>
          </a:p>
          <a:p>
            <a:pPr marL="0" indent="0">
              <a:spcBef>
                <a:spcPts val="0"/>
              </a:spcBef>
              <a:spcAft>
                <a:spcPts val="1200"/>
              </a:spcAft>
              <a:buNone/>
            </a:pPr>
            <a:r>
              <a:rPr lang="en-US" sz="1800" dirty="0">
                <a:effectLst/>
              </a:rPr>
              <a:t>We also have:</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r>
              <a:rPr lang="en-US" sz="1800" dirty="0">
                <a:effectLst/>
              </a:rPr>
              <a:t>For this task: we want to maximize the revenue of selling n cans</a:t>
            </a:r>
          </a:p>
          <a:p>
            <a:pPr>
              <a:spcBef>
                <a:spcPts val="0"/>
              </a:spcBef>
              <a:spcAft>
                <a:spcPts val="1200"/>
              </a:spcAft>
            </a:pPr>
            <a:r>
              <a:rPr lang="en-US" sz="1800" dirty="0">
                <a:effectLst/>
              </a:rPr>
              <a:t>Aim and Parameter:</a:t>
            </a:r>
          </a:p>
          <a:p>
            <a:pPr>
              <a:spcBef>
                <a:spcPts val="0"/>
              </a:spcBef>
              <a:spcAft>
                <a:spcPts val="1200"/>
              </a:spcAft>
            </a:pPr>
            <a:r>
              <a:rPr lang="en-US" sz="1800" dirty="0"/>
              <a:t>Recurrence:</a:t>
            </a:r>
          </a:p>
          <a:p>
            <a:pPr>
              <a:spcBef>
                <a:spcPts val="0"/>
              </a:spcBef>
              <a:spcAft>
                <a:spcPts val="1200"/>
              </a:spcAft>
            </a:pPr>
            <a:r>
              <a:rPr lang="en-US" sz="1800" dirty="0"/>
              <a:t>Base case:</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6</a:t>
            </a:fld>
            <a:endParaRPr lang="en-US" dirty="0"/>
          </a:p>
        </p:txBody>
      </p:sp>
      <p:graphicFrame>
        <p:nvGraphicFramePr>
          <p:cNvPr id="9" name="Table 8">
            <a:extLst>
              <a:ext uri="{FF2B5EF4-FFF2-40B4-BE49-F238E27FC236}">
                <a16:creationId xmlns:a16="http://schemas.microsoft.com/office/drawing/2014/main" id="{02B70404-DB11-50DC-4FF5-DD2639516421}"/>
              </a:ext>
            </a:extLst>
          </p:cNvPr>
          <p:cNvGraphicFramePr>
            <a:graphicFrameLocks noGrp="1"/>
          </p:cNvGraphicFramePr>
          <p:nvPr>
            <p:extLst>
              <p:ext uri="{D42A27DB-BD31-4B8C-83A1-F6EECF244321}">
                <p14:modId xmlns:p14="http://schemas.microsoft.com/office/powerpoint/2010/main" val="516607103"/>
              </p:ext>
            </p:extLst>
          </p:nvPr>
        </p:nvGraphicFramePr>
        <p:xfrm>
          <a:off x="1457400" y="2132856"/>
          <a:ext cx="6336703" cy="741680"/>
        </p:xfrm>
        <a:graphic>
          <a:graphicData uri="http://schemas.openxmlformats.org/drawingml/2006/table">
            <a:tbl>
              <a:tblPr firstRow="1" bandRow="1">
                <a:tableStyleId>{69CF1AB2-1976-4502-BF36-3FF5EA218861}</a:tableStyleId>
              </a:tblPr>
              <a:tblGrid>
                <a:gridCol w="1728192">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2088232">
                  <a:extLst>
                    <a:ext uri="{9D8B030D-6E8A-4147-A177-3AD203B41FA5}">
                      <a16:colId xmlns:a16="http://schemas.microsoft.com/office/drawing/2014/main" val="20005"/>
                    </a:ext>
                  </a:extLst>
                </a:gridCol>
                <a:gridCol w="504055">
                  <a:extLst>
                    <a:ext uri="{9D8B030D-6E8A-4147-A177-3AD203B41FA5}">
                      <a16:colId xmlns:a16="http://schemas.microsoft.com/office/drawing/2014/main" val="20009"/>
                    </a:ext>
                  </a:extLst>
                </a:gridCol>
              </a:tblGrid>
              <a:tr h="370840">
                <a:tc>
                  <a:txBody>
                    <a:bodyPr/>
                    <a:lstStyle/>
                    <a:p>
                      <a:r>
                        <a:rPr lang="en-US" dirty="0"/>
                        <a:t>bundle size </a:t>
                      </a:r>
                      <a:r>
                        <a:rPr lang="en-US" dirty="0" err="1"/>
                        <a:t>i</a:t>
                      </a:r>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n</a:t>
                      </a:r>
                    </a:p>
                  </a:txBody>
                  <a:tcPr/>
                </a:tc>
                <a:extLst>
                  <a:ext uri="{0D108BD9-81ED-4DB2-BD59-A6C34878D82A}">
                    <a16:rowId xmlns:a16="http://schemas.microsoft.com/office/drawing/2014/main" val="10000"/>
                  </a:ext>
                </a:extLst>
              </a:tr>
              <a:tr h="370840">
                <a:tc>
                  <a:txBody>
                    <a:bodyPr/>
                    <a:lstStyle/>
                    <a:p>
                      <a:r>
                        <a:rPr lang="en-US" dirty="0"/>
                        <a:t>price p</a:t>
                      </a:r>
                      <a:r>
                        <a:rPr lang="en-US" baseline="-25000" dirty="0"/>
                        <a:t>i</a:t>
                      </a:r>
                    </a:p>
                  </a:txBody>
                  <a:tcPr/>
                </a:tc>
                <a:tc>
                  <a:txBody>
                    <a:bodyPr/>
                    <a:lstStyle/>
                    <a:p>
                      <a:pPr algn="ctr"/>
                      <a:r>
                        <a:rPr lang="en-US" dirty="0"/>
                        <a:t>0</a:t>
                      </a:r>
                    </a:p>
                  </a:txBody>
                  <a:tcPr/>
                </a:tc>
                <a:tc>
                  <a:txBody>
                    <a:bodyPr/>
                    <a:lstStyle/>
                    <a:p>
                      <a:pPr algn="ctr"/>
                      <a:r>
                        <a:rPr lang="en-US" dirty="0"/>
                        <a:t>p</a:t>
                      </a:r>
                      <a:r>
                        <a:rPr lang="en-US" baseline="-25000" dirty="0"/>
                        <a:t>1</a:t>
                      </a:r>
                    </a:p>
                  </a:txBody>
                  <a:tcPr/>
                </a:tc>
                <a:tc>
                  <a:txBody>
                    <a:bodyPr/>
                    <a:lstStyle/>
                    <a:p>
                      <a:pPr algn="ctr"/>
                      <a:r>
                        <a:rPr lang="en-US" dirty="0"/>
                        <a:t>p</a:t>
                      </a:r>
                      <a:r>
                        <a:rPr lang="en-US"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r>
                        <a:rPr lang="en-US" baseline="-25000" dirty="0"/>
                        <a:t>3</a:t>
                      </a:r>
                    </a:p>
                  </a:txBody>
                  <a:tcPr/>
                </a:tc>
                <a:tc>
                  <a:txBody>
                    <a:bodyPr/>
                    <a:lstStyle/>
                    <a:p>
                      <a:pPr algn="ctr"/>
                      <a:r>
                        <a:rPr lang="en-US" dirty="0"/>
                        <a:t>…</a:t>
                      </a:r>
                    </a:p>
                  </a:txBody>
                  <a:tcPr/>
                </a:tc>
                <a:tc>
                  <a:txBody>
                    <a:bodyPr/>
                    <a:lstStyle/>
                    <a:p>
                      <a:pPr algn="ctr"/>
                      <a:r>
                        <a:rPr lang="en-US" dirty="0" err="1"/>
                        <a:t>p</a:t>
                      </a:r>
                      <a:r>
                        <a:rPr lang="en-US" baseline="-25000" dirty="0" err="1"/>
                        <a:t>n</a:t>
                      </a:r>
                      <a:endParaRPr lang="en-US" baseline="-250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1001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highlight>
                  <a:srgbClr val="FFFF00"/>
                </a:highlight>
              </a:rPr>
              <a:t>Baked Beans Bundles</a:t>
            </a:r>
          </a:p>
        </p:txBody>
      </p:sp>
      <p:sp>
        <p:nvSpPr>
          <p:cNvPr id="3" name="Content Placeholder 2"/>
          <p:cNvSpPr>
            <a:spLocks noGrp="1"/>
          </p:cNvSpPr>
          <p:nvPr>
            <p:ph idx="1"/>
          </p:nvPr>
        </p:nvSpPr>
        <p:spPr>
          <a:xfrm>
            <a:off x="107504" y="677342"/>
            <a:ext cx="9036496" cy="4800600"/>
          </a:xfrm>
        </p:spPr>
        <p:txBody>
          <a:bodyPr/>
          <a:lstStyle/>
          <a:p>
            <a:pPr marL="0" indent="0">
              <a:spcBef>
                <a:spcPts val="0"/>
              </a:spcBef>
              <a:spcAft>
                <a:spcPts val="1200"/>
              </a:spcAft>
              <a:buNone/>
            </a:pPr>
            <a:r>
              <a:rPr lang="en-US" sz="1800" b="1" dirty="0">
                <a:effectLst/>
              </a:rPr>
              <a:t>(a) Design a DP algorithm, Write the pseudocode for that algorithm.</a:t>
            </a:r>
            <a:r>
              <a:rPr lang="en-US" sz="1800" dirty="0">
                <a:effectLst/>
              </a:rPr>
              <a:t> </a:t>
            </a:r>
          </a:p>
          <a:p>
            <a:pPr marL="0" indent="0">
              <a:spcBef>
                <a:spcPts val="0"/>
              </a:spcBef>
              <a:spcAft>
                <a:spcPts val="1200"/>
              </a:spcAft>
              <a:buNone/>
            </a:pPr>
            <a:r>
              <a:rPr lang="en-US" sz="1800" dirty="0">
                <a:effectLst/>
              </a:rPr>
              <a:t>We have n=8 cans of baked beans.</a:t>
            </a:r>
          </a:p>
          <a:p>
            <a:pPr marL="0" indent="0">
              <a:spcBef>
                <a:spcPts val="0"/>
              </a:spcBef>
              <a:spcAft>
                <a:spcPts val="1200"/>
              </a:spcAft>
              <a:buNone/>
            </a:pPr>
            <a:r>
              <a:rPr lang="en-US" sz="1800" dirty="0">
                <a:effectLst/>
              </a:rPr>
              <a:t>We also have:</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r>
              <a:rPr lang="en-US" sz="1800" dirty="0">
                <a:effectLst/>
              </a:rPr>
              <a:t>For this task: we want to maximize the revenue from selling n cans</a:t>
            </a:r>
          </a:p>
          <a:p>
            <a:pPr>
              <a:spcBef>
                <a:spcPts val="0"/>
              </a:spcBef>
              <a:spcAft>
                <a:spcPts val="1200"/>
              </a:spcAft>
            </a:pPr>
            <a:r>
              <a:rPr lang="en-US" sz="1800" dirty="0">
                <a:effectLst/>
              </a:rPr>
              <a:t>Aim and Parameter: f(n) </a:t>
            </a:r>
            <a:r>
              <a:rPr lang="en-US" sz="1800" dirty="0">
                <a:effectLst/>
                <a:sym typeface="Wingdings" pitchFamily="2" charset="2"/>
              </a:rPr>
              <a:t> max, f(n) is revenue from selling n cans</a:t>
            </a:r>
          </a:p>
          <a:p>
            <a:pPr marL="0" indent="0">
              <a:spcBef>
                <a:spcPts val="0"/>
              </a:spcBef>
              <a:spcAft>
                <a:spcPts val="1200"/>
              </a:spcAft>
              <a:buNone/>
            </a:pPr>
            <a:r>
              <a:rPr lang="en-US" sz="1800" dirty="0">
                <a:effectLst/>
                <a:sym typeface="Wingdings" pitchFamily="2" charset="2"/>
              </a:rPr>
              <a:t>       We will store f(</a:t>
            </a:r>
            <a:r>
              <a:rPr lang="en-US" sz="1800" dirty="0" err="1">
                <a:effectLst/>
                <a:sym typeface="Wingdings" pitchFamily="2" charset="2"/>
              </a:rPr>
              <a:t>i</a:t>
            </a:r>
            <a:r>
              <a:rPr lang="en-US" sz="1800" dirty="0">
                <a:effectLst/>
                <a:sym typeface="Wingdings" pitchFamily="2" charset="2"/>
              </a:rPr>
              <a:t>) in F[</a:t>
            </a:r>
            <a:r>
              <a:rPr lang="en-US" sz="1800" dirty="0" err="1">
                <a:effectLst/>
                <a:sym typeface="Wingdings" pitchFamily="2" charset="2"/>
              </a:rPr>
              <a:t>i</a:t>
            </a:r>
            <a:r>
              <a:rPr lang="en-US" sz="1800" dirty="0">
                <a:effectLst/>
                <a:sym typeface="Wingdings" pitchFamily="2" charset="2"/>
              </a:rPr>
              <a:t>] of array F[0..n]</a:t>
            </a:r>
            <a:endParaRPr lang="en-US" sz="1800" dirty="0">
              <a:effectLst/>
            </a:endParaRPr>
          </a:p>
          <a:p>
            <a:pPr>
              <a:spcBef>
                <a:spcPts val="0"/>
              </a:spcBef>
              <a:spcAft>
                <a:spcPts val="1200"/>
              </a:spcAft>
            </a:pPr>
            <a:r>
              <a:rPr lang="en-US" sz="1800" dirty="0"/>
              <a:t>Recurrence:   F[n] = max(  p</a:t>
            </a:r>
            <a:r>
              <a:rPr lang="en-US" sz="1800" baseline="-25000" dirty="0"/>
              <a:t>i</a:t>
            </a:r>
            <a:r>
              <a:rPr lang="en-US" sz="1800" dirty="0"/>
              <a:t> + revenue from selling n-</a:t>
            </a:r>
            <a:r>
              <a:rPr lang="en-US" sz="1800" dirty="0" err="1"/>
              <a:t>i</a:t>
            </a:r>
            <a:r>
              <a:rPr lang="en-US" sz="1800" dirty="0"/>
              <a:t> can )= max(p</a:t>
            </a:r>
            <a:r>
              <a:rPr lang="en-US" sz="1800" baseline="-25000" dirty="0"/>
              <a:t>i</a:t>
            </a:r>
            <a:r>
              <a:rPr lang="en-US" sz="1800" dirty="0"/>
              <a:t> + F(n-</a:t>
            </a:r>
            <a:r>
              <a:rPr lang="en-US" sz="1800" dirty="0" err="1"/>
              <a:t>i</a:t>
            </a:r>
            <a:r>
              <a:rPr lang="en-US" sz="1800" dirty="0"/>
              <a:t>)) </a:t>
            </a:r>
          </a:p>
          <a:p>
            <a:pPr>
              <a:spcBef>
                <a:spcPts val="0"/>
              </a:spcBef>
              <a:spcAft>
                <a:spcPts val="1200"/>
              </a:spcAft>
            </a:pPr>
            <a:r>
              <a:rPr lang="en-US" sz="1800" dirty="0"/>
              <a:t>Base case:  F[0]=0, F[1]= p</a:t>
            </a:r>
            <a:r>
              <a:rPr lang="en-US" sz="1800" baseline="-25000" dirty="0"/>
              <a:t>1</a:t>
            </a:r>
          </a:p>
          <a:p>
            <a:pPr>
              <a:spcBef>
                <a:spcPts val="0"/>
              </a:spcBef>
              <a:spcAft>
                <a:spcPts val="1200"/>
              </a:spcAft>
            </a:pPr>
            <a:endParaRPr lang="en-US" sz="18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7</a:t>
            </a:fld>
            <a:endParaRPr lang="en-US" dirty="0"/>
          </a:p>
        </p:txBody>
      </p:sp>
      <p:graphicFrame>
        <p:nvGraphicFramePr>
          <p:cNvPr id="9" name="Table 8">
            <a:extLst>
              <a:ext uri="{FF2B5EF4-FFF2-40B4-BE49-F238E27FC236}">
                <a16:creationId xmlns:a16="http://schemas.microsoft.com/office/drawing/2014/main" id="{02B70404-DB11-50DC-4FF5-DD2639516421}"/>
              </a:ext>
            </a:extLst>
          </p:cNvPr>
          <p:cNvGraphicFramePr>
            <a:graphicFrameLocks noGrp="1"/>
          </p:cNvGraphicFramePr>
          <p:nvPr/>
        </p:nvGraphicFramePr>
        <p:xfrm>
          <a:off x="1457400" y="2132856"/>
          <a:ext cx="6336703" cy="741680"/>
        </p:xfrm>
        <a:graphic>
          <a:graphicData uri="http://schemas.openxmlformats.org/drawingml/2006/table">
            <a:tbl>
              <a:tblPr firstRow="1" bandRow="1">
                <a:tableStyleId>{69CF1AB2-1976-4502-BF36-3FF5EA218861}</a:tableStyleId>
              </a:tblPr>
              <a:tblGrid>
                <a:gridCol w="1728192">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2088232">
                  <a:extLst>
                    <a:ext uri="{9D8B030D-6E8A-4147-A177-3AD203B41FA5}">
                      <a16:colId xmlns:a16="http://schemas.microsoft.com/office/drawing/2014/main" val="20005"/>
                    </a:ext>
                  </a:extLst>
                </a:gridCol>
                <a:gridCol w="504055">
                  <a:extLst>
                    <a:ext uri="{9D8B030D-6E8A-4147-A177-3AD203B41FA5}">
                      <a16:colId xmlns:a16="http://schemas.microsoft.com/office/drawing/2014/main" val="20009"/>
                    </a:ext>
                  </a:extLst>
                </a:gridCol>
              </a:tblGrid>
              <a:tr h="370840">
                <a:tc>
                  <a:txBody>
                    <a:bodyPr/>
                    <a:lstStyle/>
                    <a:p>
                      <a:r>
                        <a:rPr lang="en-US" dirty="0"/>
                        <a:t>bundle size </a:t>
                      </a:r>
                      <a:r>
                        <a:rPr lang="en-US" dirty="0" err="1"/>
                        <a:t>i</a:t>
                      </a:r>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n</a:t>
                      </a:r>
                    </a:p>
                  </a:txBody>
                  <a:tcPr/>
                </a:tc>
                <a:extLst>
                  <a:ext uri="{0D108BD9-81ED-4DB2-BD59-A6C34878D82A}">
                    <a16:rowId xmlns:a16="http://schemas.microsoft.com/office/drawing/2014/main" val="10000"/>
                  </a:ext>
                </a:extLst>
              </a:tr>
              <a:tr h="370840">
                <a:tc>
                  <a:txBody>
                    <a:bodyPr/>
                    <a:lstStyle/>
                    <a:p>
                      <a:r>
                        <a:rPr lang="en-US" dirty="0"/>
                        <a:t>price p</a:t>
                      </a:r>
                      <a:r>
                        <a:rPr lang="en-US" baseline="-25000" dirty="0"/>
                        <a:t>i</a:t>
                      </a:r>
                    </a:p>
                  </a:txBody>
                  <a:tcPr/>
                </a:tc>
                <a:tc>
                  <a:txBody>
                    <a:bodyPr/>
                    <a:lstStyle/>
                    <a:p>
                      <a:pPr algn="ctr"/>
                      <a:r>
                        <a:rPr lang="en-US" dirty="0"/>
                        <a:t>0</a:t>
                      </a:r>
                    </a:p>
                  </a:txBody>
                  <a:tcPr/>
                </a:tc>
                <a:tc>
                  <a:txBody>
                    <a:bodyPr/>
                    <a:lstStyle/>
                    <a:p>
                      <a:pPr algn="ctr"/>
                      <a:r>
                        <a:rPr lang="en-US" dirty="0"/>
                        <a:t>p</a:t>
                      </a:r>
                      <a:r>
                        <a:rPr lang="en-US" baseline="-25000" dirty="0"/>
                        <a:t>1</a:t>
                      </a:r>
                    </a:p>
                  </a:txBody>
                  <a:tcPr/>
                </a:tc>
                <a:tc>
                  <a:txBody>
                    <a:bodyPr/>
                    <a:lstStyle/>
                    <a:p>
                      <a:pPr algn="ctr"/>
                      <a:r>
                        <a:rPr lang="en-US" dirty="0"/>
                        <a:t>p</a:t>
                      </a:r>
                      <a:r>
                        <a:rPr lang="en-US"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r>
                        <a:rPr lang="en-US" baseline="-25000" dirty="0"/>
                        <a:t>3</a:t>
                      </a:r>
                    </a:p>
                  </a:txBody>
                  <a:tcPr/>
                </a:tc>
                <a:tc>
                  <a:txBody>
                    <a:bodyPr/>
                    <a:lstStyle/>
                    <a:p>
                      <a:pPr algn="ctr"/>
                      <a:r>
                        <a:rPr lang="en-US" dirty="0"/>
                        <a:t>…</a:t>
                      </a:r>
                    </a:p>
                  </a:txBody>
                  <a:tcPr/>
                </a:tc>
                <a:tc>
                  <a:txBody>
                    <a:bodyPr/>
                    <a:lstStyle/>
                    <a:p>
                      <a:pPr algn="ctr"/>
                      <a:r>
                        <a:rPr lang="en-US" dirty="0" err="1"/>
                        <a:t>p</a:t>
                      </a:r>
                      <a:r>
                        <a:rPr lang="en-US" baseline="-25000" dirty="0" err="1"/>
                        <a:t>n</a:t>
                      </a:r>
                      <a:endParaRPr lang="en-US" baseline="-250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4667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000" dirty="0"/>
              <a:t>12.1  a) Bean Bundles: Pseudocode?</a:t>
            </a:r>
          </a:p>
        </p:txBody>
      </p:sp>
      <p:graphicFrame>
        <p:nvGraphicFramePr>
          <p:cNvPr id="6" name="Table 6">
            <a:extLst>
              <a:ext uri="{FF2B5EF4-FFF2-40B4-BE49-F238E27FC236}">
                <a16:creationId xmlns:a16="http://schemas.microsoft.com/office/drawing/2014/main" id="{B2A4740C-BF95-4542-8F76-02259E0042D2}"/>
              </a:ext>
            </a:extLst>
          </p:cNvPr>
          <p:cNvGraphicFramePr>
            <a:graphicFrameLocks noGrp="1"/>
          </p:cNvGraphicFramePr>
          <p:nvPr/>
        </p:nvGraphicFramePr>
        <p:xfrm>
          <a:off x="317997" y="2924944"/>
          <a:ext cx="8592746" cy="3230684"/>
        </p:xfrm>
        <a:graphic>
          <a:graphicData uri="http://schemas.openxmlformats.org/drawingml/2006/table">
            <a:tbl>
              <a:tblPr firstRow="1" bandRow="1">
                <a:tableStyleId>{5C22544A-7EE6-4342-B048-85BDC9FD1C3A}</a:tableStyleId>
              </a:tblPr>
              <a:tblGrid>
                <a:gridCol w="675933">
                  <a:extLst>
                    <a:ext uri="{9D8B030D-6E8A-4147-A177-3AD203B41FA5}">
                      <a16:colId xmlns:a16="http://schemas.microsoft.com/office/drawing/2014/main" val="2765982652"/>
                    </a:ext>
                  </a:extLst>
                </a:gridCol>
                <a:gridCol w="7916813">
                  <a:extLst>
                    <a:ext uri="{9D8B030D-6E8A-4147-A177-3AD203B41FA5}">
                      <a16:colId xmlns:a16="http://schemas.microsoft.com/office/drawing/2014/main" val="373707640"/>
                    </a:ext>
                  </a:extLst>
                </a:gridCol>
              </a:tblGrid>
              <a:tr h="396044">
                <a:tc>
                  <a:txBody>
                    <a:bodyPr/>
                    <a:lstStyle/>
                    <a:p>
                      <a:endParaRPr lang="en-US" dirty="0"/>
                    </a:p>
                  </a:txBody>
                  <a:tcPr/>
                </a:tc>
                <a:tc>
                  <a:txBody>
                    <a:bodyPr/>
                    <a:lstStyle/>
                    <a:p>
                      <a:r>
                        <a:rPr lang="en-US" dirty="0"/>
                        <a:t>function </a:t>
                      </a:r>
                      <a:r>
                        <a:rPr lang="en-US" dirty="0" err="1"/>
                        <a:t>BakedBean</a:t>
                      </a:r>
                      <a:r>
                        <a:rPr lang="en-US" dirty="0"/>
                        <a:t>(prices[1..n]) - sketch</a:t>
                      </a:r>
                    </a:p>
                  </a:txBody>
                  <a:tcPr/>
                </a:tc>
                <a:extLst>
                  <a:ext uri="{0D108BD9-81ED-4DB2-BD59-A6C34878D82A}">
                    <a16:rowId xmlns:a16="http://schemas.microsoft.com/office/drawing/2014/main" val="2887251247"/>
                  </a:ext>
                </a:extLst>
              </a:tr>
              <a:tr h="396044">
                <a:tc>
                  <a:txBody>
                    <a:bodyPr/>
                    <a:lstStyle/>
                    <a:p>
                      <a:endParaRPr lang="en-US"/>
                    </a:p>
                  </a:txBody>
                  <a:tcPr/>
                </a:tc>
                <a:tc>
                  <a:txBody>
                    <a:bodyPr/>
                    <a:lstStyle/>
                    <a:p>
                      <a:r>
                        <a:rPr lang="en-US" dirty="0"/>
                        <a:t>    set additional arrays: F[0..n], B[0..n] with initial values</a:t>
                      </a:r>
                    </a:p>
                    <a:p>
                      <a:r>
                        <a:rPr lang="en-US" dirty="0"/>
                        <a:t>    for w ← 1 to n  do  # </a:t>
                      </a:r>
                      <a:r>
                        <a:rPr lang="en-US" dirty="0">
                          <a:latin typeface="Agency FB" panose="020B0503020202020204" pitchFamily="34" charset="77"/>
                        </a:rPr>
                        <a:t>here n is number of cans we have, not number of bundles</a:t>
                      </a:r>
                    </a:p>
                    <a:p>
                      <a:r>
                        <a:rPr lang="en-US" dirty="0">
                          <a:latin typeface="Agency FB" panose="020B0503020202020204" pitchFamily="34" charset="77"/>
                        </a:rPr>
                        <a:t>                                                      # although they have the same value in this task</a:t>
                      </a:r>
                    </a:p>
                    <a:p>
                      <a:r>
                        <a:rPr lang="en-US" dirty="0">
                          <a:latin typeface="Agency FB" panose="020B0503020202020204" pitchFamily="34" charset="77"/>
                        </a:rPr>
                        <a:t>             # need to make a loop to compute the next 2 values </a:t>
                      </a:r>
                    </a:p>
                    <a:p>
                      <a:r>
                        <a:rPr lang="en-US" dirty="0"/>
                        <a:t>        F[w] ← max</a:t>
                      </a:r>
                      <a:r>
                        <a:rPr lang="en-US" sz="2400" baseline="-25000" dirty="0"/>
                        <a:t>i∈1..w</a:t>
                      </a:r>
                      <a:r>
                        <a:rPr lang="en-US" dirty="0"/>
                        <a:t> (prices[</a:t>
                      </a:r>
                      <a:r>
                        <a:rPr lang="en-US" dirty="0" err="1"/>
                        <a:t>i</a:t>
                      </a:r>
                      <a:r>
                        <a:rPr lang="en-US" dirty="0"/>
                        <a:t>] + F[w-</a:t>
                      </a:r>
                      <a:r>
                        <a:rPr lang="en-US" dirty="0" err="1"/>
                        <a:t>i</a:t>
                      </a:r>
                      <a:r>
                        <a:rPr lang="en-US" dirty="0"/>
                        <a:t>])    </a:t>
                      </a:r>
                    </a:p>
                    <a:p>
                      <a:r>
                        <a:rPr lang="en-US" dirty="0"/>
                        <a:t>        B[w] ← index </a:t>
                      </a:r>
                      <a:r>
                        <a:rPr lang="en-US" dirty="0" err="1"/>
                        <a:t>i</a:t>
                      </a:r>
                      <a:r>
                        <a:rPr lang="en-US" dirty="0"/>
                        <a:t> of the above max</a:t>
                      </a:r>
                    </a:p>
                    <a:p>
                      <a:r>
                        <a:rPr lang="en-US" dirty="0"/>
                        <a:t>    output F[n]     # print max value with n cans</a:t>
                      </a:r>
                    </a:p>
                    <a:p>
                      <a:r>
                        <a:rPr lang="en-US" dirty="0"/>
                        <a:t>    </a:t>
                      </a:r>
                      <a:r>
                        <a:rPr lang="en-US" sz="1800" kern="1200" dirty="0">
                          <a:solidFill>
                            <a:schemeClr val="dk1"/>
                          </a:solidFill>
                          <a:latin typeface="Agency FB" panose="020B0503020202020204" pitchFamily="34" charset="77"/>
                          <a:ea typeface="+mn-ea"/>
                          <a:cs typeface="+mn-cs"/>
                        </a:rPr>
                        <a:t># the print the used bundles, need to make a loop for that </a:t>
                      </a:r>
                    </a:p>
                    <a:p>
                      <a:r>
                        <a:rPr lang="en-US" dirty="0"/>
                        <a:t>    …</a:t>
                      </a:r>
                    </a:p>
                    <a:p>
                      <a:endParaRPr lang="en-US" dirty="0"/>
                    </a:p>
                  </a:txBody>
                  <a:tcPr/>
                </a:tc>
                <a:extLst>
                  <a:ext uri="{0D108BD9-81ED-4DB2-BD59-A6C34878D82A}">
                    <a16:rowId xmlns:a16="http://schemas.microsoft.com/office/drawing/2014/main" val="1487042368"/>
                  </a:ext>
                </a:extLst>
              </a:tr>
            </a:tbl>
          </a:graphicData>
        </a:graphic>
      </p:graphicFrame>
      <p:graphicFrame>
        <p:nvGraphicFramePr>
          <p:cNvPr id="8" name="Table 7">
            <a:extLst>
              <a:ext uri="{FF2B5EF4-FFF2-40B4-BE49-F238E27FC236}">
                <a16:creationId xmlns:a16="http://schemas.microsoft.com/office/drawing/2014/main" id="{DA769BD8-83EC-624C-BBF9-4BF57DC3B01C}"/>
              </a:ext>
            </a:extLst>
          </p:cNvPr>
          <p:cNvGraphicFramePr>
            <a:graphicFrameLocks noGrp="1"/>
          </p:cNvGraphicFramePr>
          <p:nvPr/>
        </p:nvGraphicFramePr>
        <p:xfrm>
          <a:off x="265116" y="1447147"/>
          <a:ext cx="8623297" cy="1112520"/>
        </p:xfrm>
        <a:graphic>
          <a:graphicData uri="http://schemas.openxmlformats.org/drawingml/2006/table">
            <a:tbl>
              <a:tblPr firstRow="1" bandRow="1">
                <a:tableStyleId>{69CF1AB2-1976-4502-BF36-3FF5EA218861}</a:tableStyleId>
              </a:tblPr>
              <a:tblGrid>
                <a:gridCol w="165630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88910">
                  <a:extLst>
                    <a:ext uri="{9D8B030D-6E8A-4147-A177-3AD203B41FA5}">
                      <a16:colId xmlns:a16="http://schemas.microsoft.com/office/drawing/2014/main" val="20002"/>
                    </a:ext>
                  </a:extLst>
                </a:gridCol>
                <a:gridCol w="735148">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cans w</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revenue F(w)</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r>
                        <a:rPr lang="en-US" dirty="0"/>
                        <a:t>bundle B</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graphicFrame>
        <p:nvGraphicFramePr>
          <p:cNvPr id="9" name="Table 8">
            <a:extLst>
              <a:ext uri="{FF2B5EF4-FFF2-40B4-BE49-F238E27FC236}">
                <a16:creationId xmlns:a16="http://schemas.microsoft.com/office/drawing/2014/main" id="{D4B4814E-B181-976C-FB92-E644743A0938}"/>
              </a:ext>
            </a:extLst>
          </p:cNvPr>
          <p:cNvGraphicFramePr>
            <a:graphicFrameLocks noGrp="1"/>
          </p:cNvGraphicFramePr>
          <p:nvPr/>
        </p:nvGraphicFramePr>
        <p:xfrm>
          <a:off x="1187624" y="529771"/>
          <a:ext cx="6336703" cy="741680"/>
        </p:xfrm>
        <a:graphic>
          <a:graphicData uri="http://schemas.openxmlformats.org/drawingml/2006/table">
            <a:tbl>
              <a:tblPr firstRow="1" bandRow="1">
                <a:tableStyleId>{69CF1AB2-1976-4502-BF36-3FF5EA218861}</a:tableStyleId>
              </a:tblPr>
              <a:tblGrid>
                <a:gridCol w="1728192">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2088232">
                  <a:extLst>
                    <a:ext uri="{9D8B030D-6E8A-4147-A177-3AD203B41FA5}">
                      <a16:colId xmlns:a16="http://schemas.microsoft.com/office/drawing/2014/main" val="20005"/>
                    </a:ext>
                  </a:extLst>
                </a:gridCol>
                <a:gridCol w="504055">
                  <a:extLst>
                    <a:ext uri="{9D8B030D-6E8A-4147-A177-3AD203B41FA5}">
                      <a16:colId xmlns:a16="http://schemas.microsoft.com/office/drawing/2014/main" val="20009"/>
                    </a:ext>
                  </a:extLst>
                </a:gridCol>
              </a:tblGrid>
              <a:tr h="370840">
                <a:tc>
                  <a:txBody>
                    <a:bodyPr/>
                    <a:lstStyle/>
                    <a:p>
                      <a:r>
                        <a:rPr lang="en-US" dirty="0"/>
                        <a:t>bundle size </a:t>
                      </a:r>
                      <a:r>
                        <a:rPr lang="en-US" dirty="0" err="1"/>
                        <a:t>i</a:t>
                      </a:r>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n</a:t>
                      </a:r>
                    </a:p>
                  </a:txBody>
                  <a:tcPr/>
                </a:tc>
                <a:extLst>
                  <a:ext uri="{0D108BD9-81ED-4DB2-BD59-A6C34878D82A}">
                    <a16:rowId xmlns:a16="http://schemas.microsoft.com/office/drawing/2014/main" val="10000"/>
                  </a:ext>
                </a:extLst>
              </a:tr>
              <a:tr h="370840">
                <a:tc>
                  <a:txBody>
                    <a:bodyPr/>
                    <a:lstStyle/>
                    <a:p>
                      <a:r>
                        <a:rPr lang="en-US" dirty="0"/>
                        <a:t>price p</a:t>
                      </a:r>
                      <a:r>
                        <a:rPr lang="en-US" baseline="-25000" dirty="0"/>
                        <a:t>i</a:t>
                      </a:r>
                    </a:p>
                  </a:txBody>
                  <a:tcPr/>
                </a:tc>
                <a:tc>
                  <a:txBody>
                    <a:bodyPr/>
                    <a:lstStyle/>
                    <a:p>
                      <a:pPr algn="ctr"/>
                      <a:r>
                        <a:rPr lang="en-US" dirty="0"/>
                        <a:t>0</a:t>
                      </a:r>
                    </a:p>
                  </a:txBody>
                  <a:tcPr/>
                </a:tc>
                <a:tc>
                  <a:txBody>
                    <a:bodyPr/>
                    <a:lstStyle/>
                    <a:p>
                      <a:pPr algn="ctr"/>
                      <a:r>
                        <a:rPr lang="en-US" dirty="0"/>
                        <a:t>p</a:t>
                      </a:r>
                      <a:r>
                        <a:rPr lang="en-US" baseline="-25000" dirty="0"/>
                        <a:t>1</a:t>
                      </a:r>
                    </a:p>
                  </a:txBody>
                  <a:tcPr/>
                </a:tc>
                <a:tc>
                  <a:txBody>
                    <a:bodyPr/>
                    <a:lstStyle/>
                    <a:p>
                      <a:pPr algn="ctr"/>
                      <a:r>
                        <a:rPr lang="en-US" dirty="0"/>
                        <a:t>p</a:t>
                      </a:r>
                      <a:r>
                        <a:rPr lang="en-US"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r>
                        <a:rPr lang="en-US" baseline="-25000" dirty="0"/>
                        <a:t>3</a:t>
                      </a:r>
                    </a:p>
                  </a:txBody>
                  <a:tcPr/>
                </a:tc>
                <a:tc>
                  <a:txBody>
                    <a:bodyPr/>
                    <a:lstStyle/>
                    <a:p>
                      <a:pPr algn="ctr"/>
                      <a:r>
                        <a:rPr lang="en-US" dirty="0"/>
                        <a:t>…</a:t>
                      </a:r>
                    </a:p>
                  </a:txBody>
                  <a:tcPr/>
                </a:tc>
                <a:tc>
                  <a:txBody>
                    <a:bodyPr/>
                    <a:lstStyle/>
                    <a:p>
                      <a:pPr algn="ctr"/>
                      <a:r>
                        <a:rPr lang="en-US" dirty="0" err="1"/>
                        <a:t>p</a:t>
                      </a:r>
                      <a:r>
                        <a:rPr lang="en-US" baseline="-25000" dirty="0" err="1"/>
                        <a:t>n</a:t>
                      </a:r>
                      <a:endParaRPr lang="en-US" baseline="-250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919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000" dirty="0">
                <a:highlight>
                  <a:srgbClr val="FFFF00"/>
                </a:highlight>
              </a:rPr>
              <a:t>Bean Bundles: Pseudocode?</a:t>
            </a:r>
          </a:p>
        </p:txBody>
      </p:sp>
      <p:graphicFrame>
        <p:nvGraphicFramePr>
          <p:cNvPr id="6" name="Table 6">
            <a:extLst>
              <a:ext uri="{FF2B5EF4-FFF2-40B4-BE49-F238E27FC236}">
                <a16:creationId xmlns:a16="http://schemas.microsoft.com/office/drawing/2014/main" id="{B2A4740C-BF95-4542-8F76-02259E0042D2}"/>
              </a:ext>
            </a:extLst>
          </p:cNvPr>
          <p:cNvGraphicFramePr>
            <a:graphicFrameLocks noGrp="1"/>
          </p:cNvGraphicFramePr>
          <p:nvPr/>
        </p:nvGraphicFramePr>
        <p:xfrm>
          <a:off x="295667" y="548680"/>
          <a:ext cx="8592746" cy="4937564"/>
        </p:xfrm>
        <a:graphic>
          <a:graphicData uri="http://schemas.openxmlformats.org/drawingml/2006/table">
            <a:tbl>
              <a:tblPr firstRow="1" bandRow="1">
                <a:tableStyleId>{5C22544A-7EE6-4342-B048-85BDC9FD1C3A}</a:tableStyleId>
              </a:tblPr>
              <a:tblGrid>
                <a:gridCol w="675933">
                  <a:extLst>
                    <a:ext uri="{9D8B030D-6E8A-4147-A177-3AD203B41FA5}">
                      <a16:colId xmlns:a16="http://schemas.microsoft.com/office/drawing/2014/main" val="2765982652"/>
                    </a:ext>
                  </a:extLst>
                </a:gridCol>
                <a:gridCol w="7916813">
                  <a:extLst>
                    <a:ext uri="{9D8B030D-6E8A-4147-A177-3AD203B41FA5}">
                      <a16:colId xmlns:a16="http://schemas.microsoft.com/office/drawing/2014/main" val="373707640"/>
                    </a:ext>
                  </a:extLst>
                </a:gridCol>
              </a:tblGrid>
              <a:tr h="396044">
                <a:tc>
                  <a:txBody>
                    <a:bodyPr/>
                    <a:lstStyle/>
                    <a:p>
                      <a:endParaRPr lang="en-US"/>
                    </a:p>
                  </a:txBody>
                  <a:tcPr/>
                </a:tc>
                <a:tc>
                  <a:txBody>
                    <a:bodyPr/>
                    <a:lstStyle/>
                    <a:p>
                      <a:r>
                        <a:rPr lang="en-US" dirty="0"/>
                        <a:t>function </a:t>
                      </a:r>
                      <a:r>
                        <a:rPr lang="en-US" dirty="0" err="1"/>
                        <a:t>BakedBean</a:t>
                      </a:r>
                      <a:r>
                        <a:rPr lang="en-US" dirty="0"/>
                        <a:t>(prices[1..n])   #here W=n</a:t>
                      </a:r>
                    </a:p>
                  </a:txBody>
                  <a:tcPr/>
                </a:tc>
                <a:extLst>
                  <a:ext uri="{0D108BD9-81ED-4DB2-BD59-A6C34878D82A}">
                    <a16:rowId xmlns:a16="http://schemas.microsoft.com/office/drawing/2014/main" val="2887251247"/>
                  </a:ext>
                </a:extLst>
              </a:tr>
              <a:tr h="396044">
                <a:tc>
                  <a:txBody>
                    <a:bodyPr/>
                    <a:lstStyle/>
                    <a:p>
                      <a:endParaRPr lang="en-US"/>
                    </a:p>
                  </a:txBody>
                  <a:tcPr/>
                </a:tc>
                <a:tc>
                  <a:txBody>
                    <a:bodyPr/>
                    <a:lstStyle/>
                    <a:p>
                      <a:r>
                        <a:rPr lang="en-US" dirty="0"/>
                        <a:t>       </a:t>
                      </a:r>
                      <a:r>
                        <a:rPr lang="en-US" sz="1600" dirty="0">
                          <a:latin typeface="Courier" pitchFamily="2" charset="0"/>
                        </a:rPr>
                        <a:t>#set arrays: F[0..n], B[0..n] with initial values</a:t>
                      </a:r>
                    </a:p>
                    <a:p>
                      <a:r>
                        <a:rPr lang="en-US" sz="1600" dirty="0">
                          <a:latin typeface="Courier" pitchFamily="2" charset="0"/>
                        </a:rPr>
                        <a:t>    F[0..n] ← {0,…,0}</a:t>
                      </a:r>
                    </a:p>
                    <a:p>
                      <a:r>
                        <a:rPr lang="en-US" sz="1600" dirty="0">
                          <a:latin typeface="Courier" pitchFamily="2" charset="0"/>
                        </a:rPr>
                        <a:t>    B[0..n] ← {0,…,0}</a:t>
                      </a:r>
                    </a:p>
                    <a:p>
                      <a:r>
                        <a:rPr lang="en-US" sz="1600" dirty="0">
                          <a:latin typeface="Courier" pitchFamily="2" charset="0"/>
                        </a:rPr>
                        <a:t>    for w ← 1 to n  do # computing max</a:t>
                      </a:r>
                    </a:p>
                    <a:p>
                      <a:r>
                        <a:rPr lang="en-US" sz="1600" dirty="0">
                          <a:latin typeface="Courier" pitchFamily="2" charset="0"/>
                        </a:rPr>
                        <a:t>        </a:t>
                      </a:r>
                      <a:r>
                        <a:rPr lang="en-US" sz="1600" dirty="0" err="1">
                          <a:latin typeface="Courier" pitchFamily="2" charset="0"/>
                        </a:rPr>
                        <a:t>maxval</a:t>
                      </a:r>
                      <a:r>
                        <a:rPr lang="en-US" sz="1600" dirty="0">
                          <a:latin typeface="Courier" pitchFamily="2" charset="0"/>
                        </a:rPr>
                        <a:t> ← 0, maxi ← 0</a:t>
                      </a:r>
                    </a:p>
                    <a:p>
                      <a:r>
                        <a:rPr lang="en-US" sz="1600" dirty="0">
                          <a:latin typeface="Courier" pitchFamily="2" charset="0"/>
                        </a:rPr>
                        <a:t>        for i ← 1 to w do</a:t>
                      </a:r>
                    </a:p>
                    <a:p>
                      <a:r>
                        <a:rPr lang="en-US" sz="1600" dirty="0">
                          <a:latin typeface="Courier" pitchFamily="2" charset="0"/>
                        </a:rPr>
                        <a:t>            if F[w-</a:t>
                      </a:r>
                      <a:r>
                        <a:rPr lang="en-US" sz="1600" dirty="0" err="1">
                          <a:latin typeface="Courier" pitchFamily="2" charset="0"/>
                        </a:rPr>
                        <a:t>i</a:t>
                      </a:r>
                      <a:r>
                        <a:rPr lang="en-US" sz="1600" dirty="0">
                          <a:latin typeface="Courier" pitchFamily="2" charset="0"/>
                        </a:rPr>
                        <a:t>]+prices[</a:t>
                      </a:r>
                      <a:r>
                        <a:rPr lang="en-US" sz="1600" dirty="0" err="1">
                          <a:latin typeface="Courier" pitchFamily="2" charset="0"/>
                        </a:rPr>
                        <a:t>i</a:t>
                      </a:r>
                      <a:r>
                        <a:rPr lang="en-US" sz="1600" dirty="0">
                          <a:latin typeface="Courier" pitchFamily="2" charset="0"/>
                        </a:rPr>
                        <a:t>] &gt; </a:t>
                      </a:r>
                      <a:r>
                        <a:rPr lang="en-US" sz="1600" dirty="0" err="1">
                          <a:latin typeface="Courier" pitchFamily="2" charset="0"/>
                        </a:rPr>
                        <a:t>maxval</a:t>
                      </a:r>
                      <a:r>
                        <a:rPr lang="en-US" sz="1600" dirty="0">
                          <a:latin typeface="Courier" pitchFamily="2" charset="0"/>
                        </a:rPr>
                        <a:t> then</a:t>
                      </a:r>
                    </a:p>
                    <a:p>
                      <a:r>
                        <a:rPr lang="en-US" sz="1600" dirty="0">
                          <a:latin typeface="Courier" pitchFamily="2" charset="0"/>
                        </a:rPr>
                        <a:t>                </a:t>
                      </a:r>
                      <a:r>
                        <a:rPr lang="en-US" sz="1600" dirty="0" err="1">
                          <a:latin typeface="Courier" pitchFamily="2" charset="0"/>
                        </a:rPr>
                        <a:t>maxval</a:t>
                      </a:r>
                      <a:r>
                        <a:rPr lang="en-US" sz="1600" dirty="0">
                          <a:latin typeface="Courier" pitchFamily="2" charset="0"/>
                        </a:rPr>
                        <a:t>← F[w-</a:t>
                      </a:r>
                      <a:r>
                        <a:rPr lang="en-US" sz="1600" dirty="0" err="1">
                          <a:latin typeface="Courier" pitchFamily="2" charset="0"/>
                        </a:rPr>
                        <a:t>i</a:t>
                      </a:r>
                      <a:r>
                        <a:rPr lang="en-US" sz="1600" dirty="0">
                          <a:latin typeface="Courier" pitchFamily="2" charset="0"/>
                        </a:rPr>
                        <a:t>]+prices[</a:t>
                      </a:r>
                      <a:r>
                        <a:rPr lang="en-US" sz="1600" dirty="0" err="1">
                          <a:latin typeface="Courier" pitchFamily="2" charset="0"/>
                        </a:rPr>
                        <a:t>i</a:t>
                      </a:r>
                      <a:r>
                        <a:rPr lang="en-US" sz="1600" dirty="0">
                          <a:latin typeface="Courier" pitchFamily="2" charset="0"/>
                        </a:rPr>
                        <a:t>]</a:t>
                      </a:r>
                    </a:p>
                    <a:p>
                      <a:r>
                        <a:rPr lang="en-US" sz="1600" dirty="0">
                          <a:latin typeface="Courier" pitchFamily="2" charset="0"/>
                        </a:rPr>
                        <a:t>                maxi ← </a:t>
                      </a:r>
                      <a:r>
                        <a:rPr lang="en-US" sz="1600" dirty="0" err="1">
                          <a:latin typeface="Courier" pitchFamily="2" charset="0"/>
                        </a:rPr>
                        <a:t>i</a:t>
                      </a:r>
                      <a:r>
                        <a:rPr lang="en-US" sz="1600" dirty="0">
                          <a:latin typeface="Courier" pitchFamily="2" charset="0"/>
                        </a:rPr>
                        <a:t> </a:t>
                      </a:r>
                    </a:p>
                    <a:p>
                      <a:r>
                        <a:rPr lang="en-US" sz="1600" dirty="0">
                          <a:latin typeface="Courier" pitchFamily="2" charset="0"/>
                        </a:rPr>
                        <a:t>        F[w] ← </a:t>
                      </a:r>
                      <a:r>
                        <a:rPr lang="en-US" sz="1600" dirty="0" err="1">
                          <a:latin typeface="Courier" pitchFamily="2" charset="0"/>
                        </a:rPr>
                        <a:t>maxval</a:t>
                      </a:r>
                      <a:r>
                        <a:rPr lang="en-US" sz="1600" dirty="0">
                          <a:latin typeface="Courier" pitchFamily="2" charset="0"/>
                        </a:rPr>
                        <a:t>   </a:t>
                      </a:r>
                    </a:p>
                    <a:p>
                      <a:r>
                        <a:rPr lang="en-US" sz="1600" dirty="0">
                          <a:latin typeface="Courier" pitchFamily="2" charset="0"/>
                        </a:rPr>
                        <a:t>        B[w] ← maxi</a:t>
                      </a:r>
                    </a:p>
                    <a:p>
                      <a:r>
                        <a:rPr lang="en-US" sz="1600" dirty="0">
                          <a:latin typeface="Courier" pitchFamily="2" charset="0"/>
                        </a:rPr>
                        <a:t>    output F[n]     # print max value with n cans</a:t>
                      </a:r>
                    </a:p>
                    <a:p>
                      <a:r>
                        <a:rPr lang="en-US" sz="1600" dirty="0">
                          <a:latin typeface="Courier" pitchFamily="2" charset="0"/>
                        </a:rPr>
                        <a:t>    # the print the used bundles, need to make a loop for that </a:t>
                      </a:r>
                    </a:p>
                    <a:p>
                      <a:r>
                        <a:rPr lang="en-US" sz="1600" dirty="0">
                          <a:latin typeface="Courier" pitchFamily="2" charset="0"/>
                        </a:rPr>
                        <a:t>    </a:t>
                      </a:r>
                      <a:r>
                        <a:rPr lang="en-US" sz="1600" dirty="0" err="1">
                          <a:latin typeface="Courier" pitchFamily="2" charset="0"/>
                        </a:rPr>
                        <a:t>i</a:t>
                      </a:r>
                      <a:r>
                        <a:rPr lang="en-US" sz="1600" dirty="0">
                          <a:latin typeface="Courier" pitchFamily="2" charset="0"/>
                        </a:rPr>
                        <a:t> ← n</a:t>
                      </a:r>
                    </a:p>
                    <a:p>
                      <a:r>
                        <a:rPr lang="en-US" sz="1600" dirty="0">
                          <a:latin typeface="Courier" pitchFamily="2" charset="0"/>
                        </a:rPr>
                        <a:t>    while B[</a:t>
                      </a:r>
                      <a:r>
                        <a:rPr lang="en-US" sz="1600" dirty="0" err="1">
                          <a:latin typeface="Courier" pitchFamily="2" charset="0"/>
                        </a:rPr>
                        <a:t>i</a:t>
                      </a:r>
                      <a:r>
                        <a:rPr lang="en-US" sz="1600" dirty="0">
                          <a:latin typeface="Courier" pitchFamily="2" charset="0"/>
                        </a:rPr>
                        <a:t>] &gt;0 do</a:t>
                      </a:r>
                    </a:p>
                    <a:p>
                      <a:r>
                        <a:rPr lang="en-US" sz="1600" dirty="0">
                          <a:latin typeface="Courier" pitchFamily="2" charset="0"/>
                        </a:rPr>
                        <a:t>        output B[</a:t>
                      </a:r>
                      <a:r>
                        <a:rPr lang="en-US" sz="1600" dirty="0" err="1">
                          <a:latin typeface="Courier" pitchFamily="2" charset="0"/>
                        </a:rPr>
                        <a:t>i</a:t>
                      </a:r>
                      <a:r>
                        <a:rPr lang="en-US" sz="1600" dirty="0">
                          <a:latin typeface="Courier" pitchFamily="2" charset="0"/>
                        </a:rPr>
                        <a:t>]</a:t>
                      </a:r>
                    </a:p>
                    <a:p>
                      <a:r>
                        <a:rPr lang="en-US" sz="1600" dirty="0">
                          <a:latin typeface="Courier" pitchFamily="2" charset="0"/>
                        </a:rPr>
                        <a:t>        </a:t>
                      </a:r>
                      <a:r>
                        <a:rPr lang="en-US" sz="1600" dirty="0" err="1">
                          <a:latin typeface="Courier" pitchFamily="2" charset="0"/>
                        </a:rPr>
                        <a:t>i</a:t>
                      </a:r>
                      <a:r>
                        <a:rPr lang="en-US" sz="1600" dirty="0">
                          <a:latin typeface="Courier" pitchFamily="2" charset="0"/>
                        </a:rPr>
                        <a:t> ← </a:t>
                      </a:r>
                      <a:r>
                        <a:rPr lang="en-US" sz="1600" dirty="0" err="1">
                          <a:latin typeface="Courier" pitchFamily="2" charset="0"/>
                        </a:rPr>
                        <a:t>i</a:t>
                      </a:r>
                      <a:r>
                        <a:rPr lang="en-US" sz="1600" dirty="0">
                          <a:latin typeface="Courier" pitchFamily="2" charset="0"/>
                        </a:rPr>
                        <a:t> – B[</a:t>
                      </a:r>
                      <a:r>
                        <a:rPr lang="en-US" sz="1600" dirty="0" err="1">
                          <a:latin typeface="Courier" pitchFamily="2" charset="0"/>
                        </a:rPr>
                        <a:t>i</a:t>
                      </a:r>
                      <a:r>
                        <a:rPr lang="en-US" sz="1600" dirty="0">
                          <a:latin typeface="Courier" pitchFamily="2" charset="0"/>
                        </a:rPr>
                        <a:t>]</a:t>
                      </a:r>
                    </a:p>
                    <a:p>
                      <a:endParaRPr lang="en-US" dirty="0"/>
                    </a:p>
                  </a:txBody>
                  <a:tcPr/>
                </a:tc>
                <a:extLst>
                  <a:ext uri="{0D108BD9-81ED-4DB2-BD59-A6C34878D82A}">
                    <a16:rowId xmlns:a16="http://schemas.microsoft.com/office/drawing/2014/main" val="1487042368"/>
                  </a:ext>
                </a:extLst>
              </a:tr>
            </a:tbl>
          </a:graphicData>
        </a:graphic>
      </p:graphicFrame>
    </p:spTree>
    <p:extLst>
      <p:ext uri="{BB962C8B-B14F-4D97-AF65-F5344CB8AC3E}">
        <p14:creationId xmlns:p14="http://schemas.microsoft.com/office/powerpoint/2010/main" val="32727010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89518</TotalTime>
  <Words>3401</Words>
  <Application>Microsoft Macintosh PowerPoint</Application>
  <PresentationFormat>On-screen Show (4:3)</PresentationFormat>
  <Paragraphs>589</Paragraphs>
  <Slides>31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Agency FB</vt:lpstr>
      <vt:lpstr>Arial</vt:lpstr>
      <vt:lpstr>Calibri</vt:lpstr>
      <vt:lpstr>Cambria Math</vt:lpstr>
      <vt:lpstr>Courier</vt:lpstr>
      <vt:lpstr>News Gothic MT</vt:lpstr>
      <vt:lpstr>Wingdings</vt:lpstr>
      <vt:lpstr>Wingdings 2</vt:lpstr>
      <vt:lpstr>Breeze</vt:lpstr>
      <vt:lpstr>COMP20007 Workshop Week 12</vt:lpstr>
      <vt:lpstr>Dynamic Programming: great technique, fancy name</vt:lpstr>
      <vt:lpstr>DP: how to start </vt:lpstr>
      <vt:lpstr>DP for optimization problems</vt:lpstr>
      <vt:lpstr>Question 12.4: Baked Beans Bundles</vt:lpstr>
      <vt:lpstr>Baked Beans Bundles</vt:lpstr>
      <vt:lpstr>Baked Beans Bundles</vt:lpstr>
      <vt:lpstr>12.1  a) Bean Bundles: Pseudocode?</vt:lpstr>
      <vt:lpstr>Bean Bundles: Pseudocode?</vt:lpstr>
      <vt:lpstr>Baked Beans Bundles</vt:lpstr>
      <vt:lpstr>Notes on the bean bundles problem</vt:lpstr>
      <vt:lpstr>Bean Bundles vs. Knapsack?</vt:lpstr>
      <vt:lpstr>Bean Bundles vs. Knapsack?</vt:lpstr>
      <vt:lpstr>Bean Bundles vs. Knapsack?</vt:lpstr>
      <vt:lpstr>Knapsack: without repetition</vt:lpstr>
      <vt:lpstr>Knapsack: without repetition</vt:lpstr>
      <vt:lpstr>Example: W=10, we start with the table:</vt:lpstr>
      <vt:lpstr>Most crucial step in DP: finding parameters &amp; recurrences</vt:lpstr>
      <vt:lpstr>Transitive Closure of digraphs</vt:lpstr>
      <vt:lpstr>Q12.1: Transitive Closure of digraphs</vt:lpstr>
      <vt:lpstr>Warshall’s Algorithm: DP for Transitive Closure</vt:lpstr>
      <vt:lpstr>Warshall’s Algorithm: DP for Transitive Closure</vt:lpstr>
      <vt:lpstr>DP for APSP: Floyd’s Algorithm</vt:lpstr>
      <vt:lpstr>DP: Floyd’s Algorithm (APSP)</vt:lpstr>
      <vt:lpstr>Q 12.2: Running Warshall’s Algorithm</vt:lpstr>
      <vt:lpstr>Q12.2: Check your answer</vt:lpstr>
      <vt:lpstr>Q12.3: manual exec of Floyd’s </vt:lpstr>
      <vt:lpstr>Example: Dk-1  Dk when k=1</vt:lpstr>
      <vt:lpstr>Q 12.3: Check your answer</vt:lpstr>
      <vt:lpstr>Revision</vt:lpstr>
      <vt:lpstr>Lab</vt:lpstr>
    </vt:vector>
  </TitlesOfParts>
  <Company>The University of Melbourne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Computation T 2</dc:title>
  <dc:creator>Computer Science</dc:creator>
  <cp:lastModifiedBy>Anh Vo</cp:lastModifiedBy>
  <cp:revision>538</cp:revision>
  <dcterms:created xsi:type="dcterms:W3CDTF">2016-04-26T09:56:14Z</dcterms:created>
  <dcterms:modified xsi:type="dcterms:W3CDTF">2022-05-25T20:46:34Z</dcterms:modified>
</cp:coreProperties>
</file>